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256" r:id="rId5"/>
    <p:sldId id="257" r:id="rId6"/>
    <p:sldId id="264" r:id="rId7"/>
    <p:sldId id="261" r:id="rId8"/>
    <p:sldId id="258" r:id="rId9"/>
    <p:sldId id="272" r:id="rId10"/>
    <p:sldId id="263" r:id="rId11"/>
    <p:sldId id="274" r:id="rId12"/>
    <p:sldId id="265" r:id="rId13"/>
    <p:sldId id="266" r:id="rId14"/>
    <p:sldId id="275" r:id="rId15"/>
    <p:sldId id="267" r:id="rId16"/>
    <p:sldId id="268" r:id="rId17"/>
    <p:sldId id="269" r:id="rId18"/>
    <p:sldId id="276" r:id="rId19"/>
    <p:sldId id="270" r:id="rId20"/>
    <p:sldId id="277" r:id="rId21"/>
    <p:sldId id="271" r:id="rId22"/>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790"/>
          </a:xfrm>
          <a:prstGeom prst="rect">
            <a:avLst/>
          </a:prstGeom>
        </p:spPr>
        <p:txBody>
          <a:bodyPr vert="horz" lIns="80293" tIns="40147" rIns="80293" bIns="40147" rtlCol="0"/>
          <a:lstStyle>
            <a:lvl1pPr algn="l">
              <a:defRPr sz="1100"/>
            </a:lvl1pPr>
          </a:lstStyle>
          <a:p>
            <a:endParaRPr lang="en-GB"/>
          </a:p>
        </p:txBody>
      </p:sp>
      <p:sp>
        <p:nvSpPr>
          <p:cNvPr id="3" name="Date Placeholder 2"/>
          <p:cNvSpPr>
            <a:spLocks noGrp="1"/>
          </p:cNvSpPr>
          <p:nvPr>
            <p:ph type="dt" idx="1"/>
          </p:nvPr>
        </p:nvSpPr>
        <p:spPr>
          <a:xfrm>
            <a:off x="3851145" y="0"/>
            <a:ext cx="2946347" cy="498790"/>
          </a:xfrm>
          <a:prstGeom prst="rect">
            <a:avLst/>
          </a:prstGeom>
        </p:spPr>
        <p:txBody>
          <a:bodyPr vert="horz" lIns="80293" tIns="40147" rIns="80293" bIns="40147" rtlCol="0"/>
          <a:lstStyle>
            <a:lvl1pPr algn="r">
              <a:defRPr sz="1100"/>
            </a:lvl1pPr>
          </a:lstStyle>
          <a:p>
            <a:fld id="{3F62474C-7115-4BA6-9716-330B53AE4ED9}" type="datetimeFigureOut">
              <a:rPr lang="en-GB" smtClean="0"/>
              <a:t>18/09/2024</a:t>
            </a:fld>
            <a:endParaRPr lang="en-GB"/>
          </a:p>
        </p:txBody>
      </p:sp>
      <p:sp>
        <p:nvSpPr>
          <p:cNvPr id="4" name="Slide Image Placeholder 3"/>
          <p:cNvSpPr>
            <a:spLocks noGrp="1" noRot="1" noChangeAspect="1"/>
          </p:cNvSpPr>
          <p:nvPr>
            <p:ph type="sldImg" idx="2"/>
          </p:nvPr>
        </p:nvSpPr>
        <p:spPr>
          <a:xfrm>
            <a:off x="420688" y="1241425"/>
            <a:ext cx="5957887" cy="3351213"/>
          </a:xfrm>
          <a:prstGeom prst="rect">
            <a:avLst/>
          </a:prstGeom>
          <a:noFill/>
          <a:ln w="12700">
            <a:solidFill>
              <a:prstClr val="black"/>
            </a:solidFill>
          </a:ln>
        </p:spPr>
        <p:txBody>
          <a:bodyPr vert="horz" lIns="80293" tIns="40147" rIns="80293" bIns="40147" rtlCol="0" anchor="ctr"/>
          <a:lstStyle/>
          <a:p>
            <a:endParaRPr lang="en-GB"/>
          </a:p>
        </p:txBody>
      </p:sp>
      <p:sp>
        <p:nvSpPr>
          <p:cNvPr id="5" name="Notes Placeholder 4"/>
          <p:cNvSpPr>
            <a:spLocks noGrp="1"/>
          </p:cNvSpPr>
          <p:nvPr>
            <p:ph type="body" sz="quarter" idx="3"/>
          </p:nvPr>
        </p:nvSpPr>
        <p:spPr>
          <a:xfrm>
            <a:off x="679927" y="4778725"/>
            <a:ext cx="5439410" cy="3909863"/>
          </a:xfrm>
          <a:prstGeom prst="rect">
            <a:avLst/>
          </a:prstGeom>
        </p:spPr>
        <p:txBody>
          <a:bodyPr vert="horz" lIns="80293" tIns="40147" rIns="80293" bIns="40147"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026"/>
            <a:ext cx="2946347" cy="498788"/>
          </a:xfrm>
          <a:prstGeom prst="rect">
            <a:avLst/>
          </a:prstGeom>
        </p:spPr>
        <p:txBody>
          <a:bodyPr vert="horz" lIns="80293" tIns="40147" rIns="80293" bIns="40147" rtlCol="0" anchor="b"/>
          <a:lstStyle>
            <a:lvl1pPr algn="l">
              <a:defRPr sz="1100"/>
            </a:lvl1pPr>
          </a:lstStyle>
          <a:p>
            <a:endParaRPr lang="en-GB"/>
          </a:p>
        </p:txBody>
      </p:sp>
      <p:sp>
        <p:nvSpPr>
          <p:cNvPr id="7" name="Slide Number Placeholder 6"/>
          <p:cNvSpPr>
            <a:spLocks noGrp="1"/>
          </p:cNvSpPr>
          <p:nvPr>
            <p:ph type="sldNum" sz="quarter" idx="5"/>
          </p:nvPr>
        </p:nvSpPr>
        <p:spPr>
          <a:xfrm>
            <a:off x="3851145" y="9431026"/>
            <a:ext cx="2946347" cy="498788"/>
          </a:xfrm>
          <a:prstGeom prst="rect">
            <a:avLst/>
          </a:prstGeom>
        </p:spPr>
        <p:txBody>
          <a:bodyPr vert="horz" lIns="80293" tIns="40147" rIns="80293" bIns="40147" rtlCol="0" anchor="b"/>
          <a:lstStyle>
            <a:lvl1pPr algn="r">
              <a:defRPr sz="1100"/>
            </a:lvl1pPr>
          </a:lstStyle>
          <a:p>
            <a:fld id="{7F317488-3E53-4BEE-9282-EFE9F9B7DF9B}" type="slidenum">
              <a:rPr lang="en-GB" smtClean="0"/>
              <a:t>‹#›</a:t>
            </a:fld>
            <a:endParaRPr lang="en-GB"/>
          </a:p>
        </p:txBody>
      </p:sp>
    </p:spTree>
    <p:extLst>
      <p:ext uri="{BB962C8B-B14F-4D97-AF65-F5344CB8AC3E}">
        <p14:creationId xmlns:p14="http://schemas.microsoft.com/office/powerpoint/2010/main" val="329645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a:t>
            </a:fld>
            <a:endParaRPr lang="en-GB"/>
          </a:p>
        </p:txBody>
      </p:sp>
    </p:spTree>
    <p:extLst>
      <p:ext uri="{BB962C8B-B14F-4D97-AF65-F5344CB8AC3E}">
        <p14:creationId xmlns:p14="http://schemas.microsoft.com/office/powerpoint/2010/main" val="10243632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2</a:t>
            </a:fld>
            <a:endParaRPr lang="en-GB"/>
          </a:p>
        </p:txBody>
      </p:sp>
    </p:spTree>
    <p:extLst>
      <p:ext uri="{BB962C8B-B14F-4D97-AF65-F5344CB8AC3E}">
        <p14:creationId xmlns:p14="http://schemas.microsoft.com/office/powerpoint/2010/main" val="3582211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3</a:t>
            </a:fld>
            <a:endParaRPr lang="en-GB"/>
          </a:p>
        </p:txBody>
      </p:sp>
    </p:spTree>
    <p:extLst>
      <p:ext uri="{BB962C8B-B14F-4D97-AF65-F5344CB8AC3E}">
        <p14:creationId xmlns:p14="http://schemas.microsoft.com/office/powerpoint/2010/main" val="484713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4</a:t>
            </a:fld>
            <a:endParaRPr lang="en-GB"/>
          </a:p>
        </p:txBody>
      </p:sp>
    </p:spTree>
    <p:extLst>
      <p:ext uri="{BB962C8B-B14F-4D97-AF65-F5344CB8AC3E}">
        <p14:creationId xmlns:p14="http://schemas.microsoft.com/office/powerpoint/2010/main" val="39630392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5</a:t>
            </a:fld>
            <a:endParaRPr lang="en-GB"/>
          </a:p>
        </p:txBody>
      </p:sp>
    </p:spTree>
    <p:extLst>
      <p:ext uri="{BB962C8B-B14F-4D97-AF65-F5344CB8AC3E}">
        <p14:creationId xmlns:p14="http://schemas.microsoft.com/office/powerpoint/2010/main" val="925737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6</a:t>
            </a:fld>
            <a:endParaRPr lang="en-GB"/>
          </a:p>
        </p:txBody>
      </p:sp>
    </p:spTree>
    <p:extLst>
      <p:ext uri="{BB962C8B-B14F-4D97-AF65-F5344CB8AC3E}">
        <p14:creationId xmlns:p14="http://schemas.microsoft.com/office/powerpoint/2010/main" val="3221936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7</a:t>
            </a:fld>
            <a:endParaRPr lang="en-GB"/>
          </a:p>
        </p:txBody>
      </p:sp>
    </p:spTree>
    <p:extLst>
      <p:ext uri="{BB962C8B-B14F-4D97-AF65-F5344CB8AC3E}">
        <p14:creationId xmlns:p14="http://schemas.microsoft.com/office/powerpoint/2010/main" val="30849215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8</a:t>
            </a:fld>
            <a:endParaRPr lang="en-GB"/>
          </a:p>
        </p:txBody>
      </p:sp>
    </p:spTree>
    <p:extLst>
      <p:ext uri="{BB962C8B-B14F-4D97-AF65-F5344CB8AC3E}">
        <p14:creationId xmlns:p14="http://schemas.microsoft.com/office/powerpoint/2010/main" val="34292414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9</a:t>
            </a:fld>
            <a:endParaRPr lang="en-GB"/>
          </a:p>
        </p:txBody>
      </p:sp>
    </p:spTree>
    <p:extLst>
      <p:ext uri="{BB962C8B-B14F-4D97-AF65-F5344CB8AC3E}">
        <p14:creationId xmlns:p14="http://schemas.microsoft.com/office/powerpoint/2010/main" val="3690461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10</a:t>
            </a:fld>
            <a:endParaRPr lang="en-GB"/>
          </a:p>
        </p:txBody>
      </p:sp>
    </p:spTree>
    <p:extLst>
      <p:ext uri="{BB962C8B-B14F-4D97-AF65-F5344CB8AC3E}">
        <p14:creationId xmlns:p14="http://schemas.microsoft.com/office/powerpoint/2010/main" val="6608178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11</a:t>
            </a:fld>
            <a:endParaRPr lang="en-GB"/>
          </a:p>
        </p:txBody>
      </p:sp>
    </p:spTree>
    <p:extLst>
      <p:ext uri="{BB962C8B-B14F-4D97-AF65-F5344CB8AC3E}">
        <p14:creationId xmlns:p14="http://schemas.microsoft.com/office/powerpoint/2010/main" val="3147706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12</a:t>
            </a:fld>
            <a:endParaRPr lang="en-GB"/>
          </a:p>
        </p:txBody>
      </p:sp>
    </p:spTree>
    <p:extLst>
      <p:ext uri="{BB962C8B-B14F-4D97-AF65-F5344CB8AC3E}">
        <p14:creationId xmlns:p14="http://schemas.microsoft.com/office/powerpoint/2010/main" val="2023328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13</a:t>
            </a:fld>
            <a:endParaRPr lang="en-GB"/>
          </a:p>
        </p:txBody>
      </p:sp>
    </p:spTree>
    <p:extLst>
      <p:ext uri="{BB962C8B-B14F-4D97-AF65-F5344CB8AC3E}">
        <p14:creationId xmlns:p14="http://schemas.microsoft.com/office/powerpoint/2010/main" val="3819440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14</a:t>
            </a:fld>
            <a:endParaRPr lang="en-GB"/>
          </a:p>
        </p:txBody>
      </p:sp>
    </p:spTree>
    <p:extLst>
      <p:ext uri="{BB962C8B-B14F-4D97-AF65-F5344CB8AC3E}">
        <p14:creationId xmlns:p14="http://schemas.microsoft.com/office/powerpoint/2010/main" val="23970146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15</a:t>
            </a:fld>
            <a:endParaRPr lang="en-GB"/>
          </a:p>
        </p:txBody>
      </p:sp>
    </p:spTree>
    <p:extLst>
      <p:ext uri="{BB962C8B-B14F-4D97-AF65-F5344CB8AC3E}">
        <p14:creationId xmlns:p14="http://schemas.microsoft.com/office/powerpoint/2010/main" val="27615471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16</a:t>
            </a:fld>
            <a:endParaRPr lang="en-GB"/>
          </a:p>
        </p:txBody>
      </p:sp>
    </p:spTree>
    <p:extLst>
      <p:ext uri="{BB962C8B-B14F-4D97-AF65-F5344CB8AC3E}">
        <p14:creationId xmlns:p14="http://schemas.microsoft.com/office/powerpoint/2010/main" val="26494002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17</a:t>
            </a:fld>
            <a:endParaRPr lang="en-GB"/>
          </a:p>
        </p:txBody>
      </p:sp>
    </p:spTree>
    <p:extLst>
      <p:ext uri="{BB962C8B-B14F-4D97-AF65-F5344CB8AC3E}">
        <p14:creationId xmlns:p14="http://schemas.microsoft.com/office/powerpoint/2010/main" val="5540852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18</a:t>
            </a:fld>
            <a:endParaRPr lang="en-GB"/>
          </a:p>
        </p:txBody>
      </p:sp>
    </p:spTree>
    <p:extLst>
      <p:ext uri="{BB962C8B-B14F-4D97-AF65-F5344CB8AC3E}">
        <p14:creationId xmlns:p14="http://schemas.microsoft.com/office/powerpoint/2010/main" val="1580465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9/18/2024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0" i="0">
                <a:solidFill>
                  <a:srgbClr val="252525"/>
                </a:solidFill>
                <a:latin typeface="Carlito"/>
                <a:cs typeface="Carlito"/>
              </a:defRPr>
            </a:lvl1pPr>
          </a:lstStyle>
          <a:p>
            <a:endParaRPr/>
          </a:p>
        </p:txBody>
      </p:sp>
      <p:sp>
        <p:nvSpPr>
          <p:cNvPr id="3" name="Holder 3"/>
          <p:cNvSpPr>
            <a:spLocks noGrp="1"/>
          </p:cNvSpPr>
          <p:nvPr>
            <p:ph type="body" idx="1"/>
          </p:nvPr>
        </p:nvSpPr>
        <p:spPr/>
        <p:txBody>
          <a:bodyPr lIns="0" tIns="0" rIns="0" bIns="0"/>
          <a:lstStyle>
            <a:lvl1pPr>
              <a:defRPr sz="2600" b="0" i="0">
                <a:solidFill>
                  <a:schemeClr val="tx1"/>
                </a:solidFill>
                <a:latin typeface="Carlito"/>
                <a:cs typeface="Carlito"/>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9/18/2024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0" i="0">
                <a:solidFill>
                  <a:srgbClr val="252525"/>
                </a:solidFill>
                <a:latin typeface="Carlito"/>
                <a:cs typeface="Carlito"/>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9/18/2024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0" i="0">
                <a:solidFill>
                  <a:srgbClr val="252525"/>
                </a:solidFill>
                <a:latin typeface="Carlito"/>
                <a:cs typeface="Carlito"/>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9/18/2024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9/18/2024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233172" y="236220"/>
            <a:ext cx="11723370" cy="6383274"/>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1145539" y="654253"/>
            <a:ext cx="8172450" cy="1123314"/>
          </a:xfrm>
          <a:prstGeom prst="rect">
            <a:avLst/>
          </a:prstGeom>
        </p:spPr>
        <p:txBody>
          <a:bodyPr wrap="square" lIns="0" tIns="0" rIns="0" bIns="0">
            <a:spAutoFit/>
          </a:bodyPr>
          <a:lstStyle>
            <a:lvl1pPr>
              <a:defRPr sz="7200" b="0" i="0">
                <a:solidFill>
                  <a:srgbClr val="252525"/>
                </a:solidFill>
                <a:latin typeface="Carlito"/>
                <a:cs typeface="Carlito"/>
              </a:defRPr>
            </a:lvl1pPr>
          </a:lstStyle>
          <a:p>
            <a:endParaRPr/>
          </a:p>
        </p:txBody>
      </p:sp>
      <p:sp>
        <p:nvSpPr>
          <p:cNvPr id="3" name="Holder 3"/>
          <p:cNvSpPr>
            <a:spLocks noGrp="1"/>
          </p:cNvSpPr>
          <p:nvPr>
            <p:ph type="body" idx="1"/>
          </p:nvPr>
        </p:nvSpPr>
        <p:spPr>
          <a:xfrm>
            <a:off x="1145539" y="1725295"/>
            <a:ext cx="9627870" cy="1805304"/>
          </a:xfrm>
          <a:prstGeom prst="rect">
            <a:avLst/>
          </a:prstGeom>
        </p:spPr>
        <p:txBody>
          <a:bodyPr wrap="square" lIns="0" tIns="0" rIns="0" bIns="0">
            <a:spAutoFit/>
          </a:bodyPr>
          <a:lstStyle>
            <a:lvl1pPr>
              <a:defRPr sz="2600" b="0" i="0">
                <a:solidFill>
                  <a:schemeClr val="tx1"/>
                </a:solidFill>
                <a:latin typeface="Carlito"/>
                <a:cs typeface="Carlito"/>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9/18/2024</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mymaths.co.uk/" TargetMode="External"/><Relationship Id="rId7" Type="http://schemas.openxmlformats.org/officeDocument/2006/relationships/hyperlink" Target="mailto:office@blakedownprimary.worcs.sch.uk"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ttrockstars.com/" TargetMode="External"/><Relationship Id="rId5" Type="http://schemas.openxmlformats.org/officeDocument/2006/relationships/hyperlink" Target="http://www.spag.com/" TargetMode="External"/><Relationship Id="rId4" Type="http://schemas.openxmlformats.org/officeDocument/2006/relationships/hyperlink" Target="https://www.maths.co.uk/"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blakedowncofeprimary.co.uk/"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image" Target="../media/image17.jp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39962" y="0"/>
            <a:ext cx="12192000" cy="6858000"/>
            <a:chOff x="0" y="0"/>
            <a:chExt cx="12192000" cy="6858000"/>
          </a:xfrm>
        </p:grpSpPr>
        <p:sp>
          <p:nvSpPr>
            <p:cNvPr id="3" name="object 3"/>
            <p:cNvSpPr/>
            <p:nvPr/>
          </p:nvSpPr>
          <p:spPr>
            <a:xfrm>
              <a:off x="0" y="0"/>
              <a:ext cx="12192000" cy="6858000"/>
            </a:xfrm>
            <a:prstGeom prst="rect">
              <a:avLst/>
            </a:prstGeom>
            <a:blipFill>
              <a:blip r:embed="rId3" cstate="print"/>
              <a:stretch>
                <a:fillRect/>
              </a:stretch>
            </a:blipFill>
          </p:spPr>
          <p:txBody>
            <a:bodyPr wrap="square" lIns="0" tIns="0" rIns="0" bIns="0" rtlCol="0"/>
            <a:lstStyle/>
            <a:p>
              <a:pPr algn="ctr"/>
              <a:endParaRPr/>
            </a:p>
          </p:txBody>
        </p:sp>
        <p:sp>
          <p:nvSpPr>
            <p:cNvPr id="4" name="object 4"/>
            <p:cNvSpPr/>
            <p:nvPr/>
          </p:nvSpPr>
          <p:spPr>
            <a:xfrm>
              <a:off x="1254252" y="1214627"/>
              <a:ext cx="9678924" cy="4410456"/>
            </a:xfrm>
            <a:prstGeom prst="rect">
              <a:avLst/>
            </a:prstGeom>
            <a:blipFill>
              <a:blip r:embed="rId4" cstate="print"/>
              <a:stretch>
                <a:fillRect/>
              </a:stretch>
            </a:blipFill>
          </p:spPr>
          <p:txBody>
            <a:bodyPr wrap="square" lIns="0" tIns="0" rIns="0" bIns="0" rtlCol="0"/>
            <a:lstStyle/>
            <a:p>
              <a:pPr algn="ctr"/>
              <a:endParaRPr/>
            </a:p>
          </p:txBody>
        </p:sp>
        <p:sp>
          <p:nvSpPr>
            <p:cNvPr id="5" name="object 5"/>
            <p:cNvSpPr/>
            <p:nvPr/>
          </p:nvSpPr>
          <p:spPr>
            <a:xfrm>
              <a:off x="1306067" y="1266444"/>
              <a:ext cx="9577578" cy="4309110"/>
            </a:xfrm>
            <a:prstGeom prst="rect">
              <a:avLst/>
            </a:prstGeom>
            <a:blipFill>
              <a:blip r:embed="rId5" cstate="print"/>
              <a:stretch>
                <a:fillRect/>
              </a:stretch>
            </a:blipFill>
          </p:spPr>
          <p:txBody>
            <a:bodyPr wrap="square" lIns="0" tIns="0" rIns="0" bIns="0" rtlCol="0"/>
            <a:lstStyle/>
            <a:p>
              <a:pPr algn="ctr"/>
              <a:endParaRPr dirty="0"/>
            </a:p>
          </p:txBody>
        </p:sp>
        <p:sp>
          <p:nvSpPr>
            <p:cNvPr id="6" name="object 6"/>
            <p:cNvSpPr/>
            <p:nvPr/>
          </p:nvSpPr>
          <p:spPr>
            <a:xfrm>
              <a:off x="1447800" y="1411224"/>
              <a:ext cx="9296400" cy="4036060"/>
            </a:xfrm>
            <a:custGeom>
              <a:avLst/>
              <a:gdLst/>
              <a:ahLst/>
              <a:cxnLst/>
              <a:rect l="l" t="t" r="r" b="b"/>
              <a:pathLst>
                <a:path w="9296400" h="4036060">
                  <a:moveTo>
                    <a:pt x="0" y="4035552"/>
                  </a:moveTo>
                  <a:lnTo>
                    <a:pt x="9296400" y="4035552"/>
                  </a:lnTo>
                  <a:lnTo>
                    <a:pt x="9296400" y="0"/>
                  </a:lnTo>
                  <a:lnTo>
                    <a:pt x="0" y="0"/>
                  </a:lnTo>
                  <a:lnTo>
                    <a:pt x="0" y="4035552"/>
                  </a:lnTo>
                  <a:close/>
                </a:path>
              </a:pathLst>
            </a:custGeom>
            <a:ln w="6096">
              <a:solidFill>
                <a:srgbClr val="404040"/>
              </a:solidFill>
            </a:ln>
          </p:spPr>
          <p:txBody>
            <a:bodyPr wrap="square" lIns="0" tIns="0" rIns="0" bIns="0" rtlCol="0"/>
            <a:lstStyle/>
            <a:p>
              <a:pPr algn="ctr"/>
              <a:endParaRPr/>
            </a:p>
          </p:txBody>
        </p:sp>
        <p:sp>
          <p:nvSpPr>
            <p:cNvPr id="7" name="object 7"/>
            <p:cNvSpPr/>
            <p:nvPr/>
          </p:nvSpPr>
          <p:spPr>
            <a:xfrm>
              <a:off x="5135879" y="1267967"/>
              <a:ext cx="1920239" cy="731520"/>
            </a:xfrm>
            <a:custGeom>
              <a:avLst/>
              <a:gdLst/>
              <a:ahLst/>
              <a:cxnLst/>
              <a:rect l="l" t="t" r="r" b="b"/>
              <a:pathLst>
                <a:path w="1920240" h="731519">
                  <a:moveTo>
                    <a:pt x="1920239" y="0"/>
                  </a:moveTo>
                  <a:lnTo>
                    <a:pt x="0" y="0"/>
                  </a:lnTo>
                  <a:lnTo>
                    <a:pt x="0" y="731520"/>
                  </a:lnTo>
                  <a:lnTo>
                    <a:pt x="1920239" y="731520"/>
                  </a:lnTo>
                  <a:lnTo>
                    <a:pt x="1920239" y="0"/>
                  </a:lnTo>
                  <a:close/>
                </a:path>
              </a:pathLst>
            </a:custGeom>
            <a:solidFill>
              <a:srgbClr val="E2DED1"/>
            </a:solidFill>
          </p:spPr>
          <p:txBody>
            <a:bodyPr wrap="square" lIns="0" tIns="0" rIns="0" bIns="0" rtlCol="0"/>
            <a:lstStyle/>
            <a:p>
              <a:pPr algn="ctr"/>
              <a:endParaRPr/>
            </a:p>
          </p:txBody>
        </p:sp>
        <p:sp>
          <p:nvSpPr>
            <p:cNvPr id="8" name="object 8"/>
            <p:cNvSpPr/>
            <p:nvPr/>
          </p:nvSpPr>
          <p:spPr>
            <a:xfrm>
              <a:off x="5250179" y="1267967"/>
              <a:ext cx="1691639" cy="645160"/>
            </a:xfrm>
            <a:custGeom>
              <a:avLst/>
              <a:gdLst/>
              <a:ahLst/>
              <a:cxnLst/>
              <a:rect l="l" t="t" r="r" b="b"/>
              <a:pathLst>
                <a:path w="1691640" h="645160">
                  <a:moveTo>
                    <a:pt x="0" y="0"/>
                  </a:moveTo>
                  <a:lnTo>
                    <a:pt x="0" y="640080"/>
                  </a:lnTo>
                </a:path>
                <a:path w="1691640" h="645160">
                  <a:moveTo>
                    <a:pt x="1691640" y="0"/>
                  </a:moveTo>
                  <a:lnTo>
                    <a:pt x="1691640" y="640080"/>
                  </a:lnTo>
                </a:path>
                <a:path w="1691640" h="645160">
                  <a:moveTo>
                    <a:pt x="0" y="644652"/>
                  </a:moveTo>
                  <a:lnTo>
                    <a:pt x="1691640" y="644652"/>
                  </a:lnTo>
                </a:path>
              </a:pathLst>
            </a:custGeom>
            <a:ln w="6096">
              <a:solidFill>
                <a:srgbClr val="000000"/>
              </a:solidFill>
            </a:ln>
          </p:spPr>
          <p:txBody>
            <a:bodyPr wrap="square" lIns="0" tIns="0" rIns="0" bIns="0" rtlCol="0"/>
            <a:lstStyle/>
            <a:p>
              <a:pPr algn="ctr"/>
              <a:endParaRPr/>
            </a:p>
          </p:txBody>
        </p:sp>
      </p:grpSp>
      <p:sp>
        <p:nvSpPr>
          <p:cNvPr id="9" name="object 9"/>
          <p:cNvSpPr txBox="1">
            <a:spLocks noGrp="1"/>
          </p:cNvSpPr>
          <p:nvPr>
            <p:ph type="title"/>
          </p:nvPr>
        </p:nvSpPr>
        <p:spPr>
          <a:xfrm>
            <a:off x="5315662" y="1913127"/>
            <a:ext cx="2269110" cy="936154"/>
          </a:xfrm>
          <a:prstGeom prst="rect">
            <a:avLst/>
          </a:prstGeom>
        </p:spPr>
        <p:txBody>
          <a:bodyPr vert="horz" wrap="square" lIns="0" tIns="12700" rIns="0" bIns="0" rtlCol="0">
            <a:spAutoFit/>
          </a:bodyPr>
          <a:lstStyle/>
          <a:p>
            <a:pPr marL="12700">
              <a:lnSpc>
                <a:spcPct val="100000"/>
              </a:lnSpc>
              <a:spcBef>
                <a:spcPts val="100"/>
              </a:spcBef>
            </a:pPr>
            <a:r>
              <a:rPr lang="en-GB" sz="6000" spc="-110" dirty="0">
                <a:latin typeface="Comic Sans MS" panose="030F0702030302020204" pitchFamily="66" charset="0"/>
                <a:cs typeface="Gothic Uralic"/>
              </a:rPr>
              <a:t>L</a:t>
            </a:r>
            <a:r>
              <a:rPr sz="6000" spc="-110" dirty="0">
                <a:latin typeface="Comic Sans MS" panose="030F0702030302020204" pitchFamily="66" charset="0"/>
                <a:cs typeface="Gothic Uralic"/>
              </a:rPr>
              <a:t>K</a:t>
            </a:r>
            <a:r>
              <a:rPr sz="6000" spc="-95" dirty="0">
                <a:latin typeface="Comic Sans MS" panose="030F0702030302020204" pitchFamily="66" charset="0"/>
                <a:cs typeface="Gothic Uralic"/>
              </a:rPr>
              <a:t>S</a:t>
            </a:r>
            <a:r>
              <a:rPr sz="6000" dirty="0">
                <a:latin typeface="Comic Sans MS" panose="030F0702030302020204" pitchFamily="66" charset="0"/>
                <a:cs typeface="Gothic Uralic"/>
              </a:rPr>
              <a:t>2</a:t>
            </a:r>
          </a:p>
        </p:txBody>
      </p:sp>
      <p:sp>
        <p:nvSpPr>
          <p:cNvPr id="10" name="object 10"/>
          <p:cNvSpPr/>
          <p:nvPr/>
        </p:nvSpPr>
        <p:spPr>
          <a:xfrm>
            <a:off x="2843657" y="2767075"/>
            <a:ext cx="6503034" cy="963294"/>
          </a:xfrm>
          <a:custGeom>
            <a:avLst/>
            <a:gdLst/>
            <a:ahLst/>
            <a:cxnLst/>
            <a:rect l="l" t="t" r="r" b="b"/>
            <a:pathLst>
              <a:path w="6503034" h="963295">
                <a:moveTo>
                  <a:pt x="3985260" y="0"/>
                </a:moveTo>
                <a:lnTo>
                  <a:pt x="2519172" y="0"/>
                </a:lnTo>
                <a:lnTo>
                  <a:pt x="2519172" y="53340"/>
                </a:lnTo>
                <a:lnTo>
                  <a:pt x="3985260" y="53340"/>
                </a:lnTo>
                <a:lnTo>
                  <a:pt x="3985260" y="0"/>
                </a:lnTo>
                <a:close/>
              </a:path>
              <a:path w="6503034" h="963295">
                <a:moveTo>
                  <a:pt x="6502908" y="909828"/>
                </a:moveTo>
                <a:lnTo>
                  <a:pt x="0" y="909828"/>
                </a:lnTo>
                <a:lnTo>
                  <a:pt x="0" y="963168"/>
                </a:lnTo>
                <a:lnTo>
                  <a:pt x="6502908" y="963168"/>
                </a:lnTo>
                <a:lnTo>
                  <a:pt x="6502908" y="909828"/>
                </a:lnTo>
                <a:close/>
              </a:path>
            </a:pathLst>
          </a:custGeom>
          <a:solidFill>
            <a:srgbClr val="252525"/>
          </a:solidFill>
        </p:spPr>
        <p:txBody>
          <a:bodyPr wrap="square" lIns="0" tIns="0" rIns="0" bIns="0" rtlCol="0"/>
          <a:lstStyle/>
          <a:p>
            <a:endParaRPr/>
          </a:p>
        </p:txBody>
      </p:sp>
      <p:sp>
        <p:nvSpPr>
          <p:cNvPr id="11" name="object 11"/>
          <p:cNvSpPr txBox="1"/>
          <p:nvPr/>
        </p:nvSpPr>
        <p:spPr>
          <a:xfrm>
            <a:off x="3097401" y="2846032"/>
            <a:ext cx="5457663" cy="843821"/>
          </a:xfrm>
          <a:prstGeom prst="rect">
            <a:avLst/>
          </a:prstGeom>
        </p:spPr>
        <p:txBody>
          <a:bodyPr vert="horz" wrap="square" lIns="0" tIns="12700" rIns="0" bIns="0" rtlCol="0" anchor="t">
            <a:spAutoFit/>
          </a:bodyPr>
          <a:lstStyle/>
          <a:p>
            <a:pPr marL="12700">
              <a:lnSpc>
                <a:spcPct val="100000"/>
              </a:lnSpc>
              <a:spcBef>
                <a:spcPts val="100"/>
              </a:spcBef>
            </a:pPr>
            <a:r>
              <a:rPr lang="en-US" sz="5400" spc="-95" dirty="0">
                <a:solidFill>
                  <a:srgbClr val="252525"/>
                </a:solidFill>
                <a:latin typeface="Comic Sans MS"/>
                <a:cs typeface="Gothic Uralic"/>
              </a:rPr>
              <a:t>E</a:t>
            </a:r>
            <a:r>
              <a:rPr lang="en-US" sz="5400" spc="-105" dirty="0">
                <a:solidFill>
                  <a:srgbClr val="252525"/>
                </a:solidFill>
                <a:latin typeface="Comic Sans MS"/>
                <a:cs typeface="Gothic Uralic"/>
              </a:rPr>
              <a:t>XP</a:t>
            </a:r>
            <a:r>
              <a:rPr lang="en-US" sz="5400" spc="-95" dirty="0">
                <a:solidFill>
                  <a:srgbClr val="252525"/>
                </a:solidFill>
                <a:latin typeface="Comic Sans MS"/>
                <a:cs typeface="Gothic Uralic"/>
              </a:rPr>
              <a:t>EC</a:t>
            </a:r>
            <a:r>
              <a:rPr lang="en-US" sz="5400" spc="-105" dirty="0">
                <a:solidFill>
                  <a:srgbClr val="252525"/>
                </a:solidFill>
                <a:latin typeface="Comic Sans MS"/>
                <a:cs typeface="Gothic Uralic"/>
              </a:rPr>
              <a:t>T</a:t>
            </a:r>
            <a:r>
              <a:rPr lang="en-US" sz="5400" spc="-100" dirty="0">
                <a:solidFill>
                  <a:srgbClr val="252525"/>
                </a:solidFill>
                <a:latin typeface="Comic Sans MS"/>
                <a:cs typeface="Gothic Uralic"/>
              </a:rPr>
              <a:t>A</a:t>
            </a:r>
            <a:r>
              <a:rPr lang="en-US" sz="5400" spc="-105" dirty="0">
                <a:solidFill>
                  <a:srgbClr val="252525"/>
                </a:solidFill>
                <a:latin typeface="Comic Sans MS"/>
                <a:cs typeface="Gothic Uralic"/>
              </a:rPr>
              <a:t>T</a:t>
            </a:r>
            <a:r>
              <a:rPr lang="en-US" sz="5400" spc="-95" dirty="0">
                <a:solidFill>
                  <a:srgbClr val="252525"/>
                </a:solidFill>
                <a:latin typeface="Comic Sans MS"/>
                <a:cs typeface="Gothic Uralic"/>
              </a:rPr>
              <a:t>I</a:t>
            </a:r>
            <a:r>
              <a:rPr lang="en-US" sz="5400" spc="-105" dirty="0">
                <a:solidFill>
                  <a:srgbClr val="252525"/>
                </a:solidFill>
                <a:latin typeface="Comic Sans MS"/>
                <a:cs typeface="Gothic Uralic"/>
              </a:rPr>
              <a:t>O</a:t>
            </a:r>
            <a:r>
              <a:rPr lang="en-US" sz="5400" spc="-100" dirty="0">
                <a:solidFill>
                  <a:srgbClr val="252525"/>
                </a:solidFill>
                <a:latin typeface="Comic Sans MS"/>
                <a:cs typeface="Gothic Uralic"/>
              </a:rPr>
              <a:t>N</a:t>
            </a:r>
            <a:r>
              <a:rPr lang="en-US" sz="5400" dirty="0">
                <a:solidFill>
                  <a:srgbClr val="252525"/>
                </a:solidFill>
                <a:latin typeface="Comic Sans MS"/>
                <a:cs typeface="Gothic Uralic"/>
              </a:rPr>
              <a:t>S</a:t>
            </a:r>
            <a:endParaRPr sz="5400" dirty="0">
              <a:latin typeface="Comic Sans MS" panose="030F0702030302020204" pitchFamily="66" charset="0"/>
              <a:cs typeface="Gothic Uralic"/>
            </a:endParaRPr>
          </a:p>
        </p:txBody>
      </p:sp>
      <p:sp>
        <p:nvSpPr>
          <p:cNvPr id="12" name="object 12"/>
          <p:cNvSpPr txBox="1"/>
          <p:nvPr/>
        </p:nvSpPr>
        <p:spPr>
          <a:xfrm>
            <a:off x="2986785" y="3664661"/>
            <a:ext cx="6231255" cy="1704954"/>
          </a:xfrm>
          <a:prstGeom prst="rect">
            <a:avLst/>
          </a:prstGeom>
        </p:spPr>
        <p:txBody>
          <a:bodyPr vert="horz" wrap="square" lIns="0" tIns="12065" rIns="0" bIns="0" rtlCol="0">
            <a:spAutoFit/>
          </a:bodyPr>
          <a:lstStyle/>
          <a:p>
            <a:pPr algn="ctr">
              <a:lnSpc>
                <a:spcPts val="4390"/>
              </a:lnSpc>
              <a:spcBef>
                <a:spcPts val="95"/>
              </a:spcBef>
            </a:pPr>
            <a:r>
              <a:rPr sz="3200" spc="-90" dirty="0">
                <a:solidFill>
                  <a:srgbClr val="252525"/>
                </a:solidFill>
                <a:latin typeface="Comic Sans MS" panose="030F0702030302020204" pitchFamily="66" charset="0"/>
                <a:cs typeface="Gothic Uralic"/>
              </a:rPr>
              <a:t>202</a:t>
            </a:r>
            <a:r>
              <a:rPr lang="en-GB" sz="3200" spc="-90" dirty="0">
                <a:solidFill>
                  <a:srgbClr val="252525"/>
                </a:solidFill>
                <a:latin typeface="Comic Sans MS" panose="030F0702030302020204" pitchFamily="66" charset="0"/>
                <a:cs typeface="Gothic Uralic"/>
              </a:rPr>
              <a:t>4</a:t>
            </a:r>
            <a:r>
              <a:rPr sz="3200" spc="-90" dirty="0">
                <a:solidFill>
                  <a:srgbClr val="252525"/>
                </a:solidFill>
                <a:latin typeface="Comic Sans MS" panose="030F0702030302020204" pitchFamily="66" charset="0"/>
                <a:cs typeface="Gothic Uralic"/>
              </a:rPr>
              <a:t>/202</a:t>
            </a:r>
            <a:r>
              <a:rPr lang="en-GB" sz="3200" spc="-90" dirty="0">
                <a:solidFill>
                  <a:srgbClr val="252525"/>
                </a:solidFill>
                <a:latin typeface="Comic Sans MS" panose="030F0702030302020204" pitchFamily="66" charset="0"/>
                <a:cs typeface="Gothic Uralic"/>
              </a:rPr>
              <a:t>5</a:t>
            </a:r>
            <a:endParaRPr sz="3200" dirty="0">
              <a:latin typeface="Comic Sans MS" panose="030F0702030302020204" pitchFamily="66" charset="0"/>
              <a:cs typeface="Gothic Uralic"/>
            </a:endParaRPr>
          </a:p>
          <a:p>
            <a:pPr algn="ctr">
              <a:lnSpc>
                <a:spcPts val="4390"/>
              </a:lnSpc>
            </a:pPr>
            <a:r>
              <a:rPr lang="en-US" sz="3200" spc="-90" dirty="0">
                <a:solidFill>
                  <a:srgbClr val="252525"/>
                </a:solidFill>
                <a:latin typeface="Comic Sans MS" panose="030F0702030302020204" pitchFamily="66" charset="0"/>
                <a:cs typeface="Gothic Uralic"/>
              </a:rPr>
              <a:t>Class Briefing for Parents and Students</a:t>
            </a:r>
            <a:endParaRPr sz="3200" dirty="0">
              <a:latin typeface="Comic Sans MS" panose="030F0702030302020204" pitchFamily="66" charset="0"/>
              <a:cs typeface="Gothic Uralic"/>
            </a:endParaRPr>
          </a:p>
        </p:txBody>
      </p:sp>
      <p:sp>
        <p:nvSpPr>
          <p:cNvPr id="13" name="object 13"/>
          <p:cNvSpPr txBox="1"/>
          <p:nvPr/>
        </p:nvSpPr>
        <p:spPr>
          <a:xfrm>
            <a:off x="2973960" y="5214673"/>
            <a:ext cx="6114449" cy="258404"/>
          </a:xfrm>
          <a:prstGeom prst="rect">
            <a:avLst/>
          </a:prstGeom>
        </p:spPr>
        <p:txBody>
          <a:bodyPr vert="horz" wrap="square" lIns="0" tIns="12065" rIns="0" bIns="0" rtlCol="0" anchor="t">
            <a:spAutoFit/>
          </a:bodyPr>
          <a:lstStyle/>
          <a:p>
            <a:pPr marL="12700" algn="ctr">
              <a:spcBef>
                <a:spcPts val="95"/>
              </a:spcBef>
            </a:pPr>
            <a:r>
              <a:rPr lang="en-US" sz="1600" u="sng" spc="55" dirty="0">
                <a:uFill>
                  <a:solidFill>
                    <a:srgbClr val="000000"/>
                  </a:solidFill>
                </a:uFill>
                <a:latin typeface="Comic Sans MS"/>
                <a:cs typeface="Gothic Uralic"/>
              </a:rPr>
              <a:t>Miss L Alton &amp; </a:t>
            </a:r>
            <a:r>
              <a:rPr lang="en-US" sz="1600" u="sng" spc="55" dirty="0" err="1">
                <a:uFill>
                  <a:solidFill>
                    <a:srgbClr val="000000"/>
                  </a:solidFill>
                </a:uFill>
                <a:latin typeface="Comic Sans MS"/>
                <a:cs typeface="Gothic Uralic"/>
              </a:rPr>
              <a:t>Mrs</a:t>
            </a:r>
            <a:r>
              <a:rPr lang="en-US" sz="1600" u="sng" spc="55" dirty="0">
                <a:uFill>
                  <a:solidFill>
                    <a:srgbClr val="000000"/>
                  </a:solidFill>
                </a:uFill>
                <a:latin typeface="Comic Sans MS"/>
                <a:cs typeface="Gothic Uralic"/>
              </a:rPr>
              <a:t> L Anderso</a:t>
            </a:r>
            <a:r>
              <a:rPr lang="en-US" sz="1600" u="sng" spc="65" dirty="0">
                <a:uFill>
                  <a:solidFill>
                    <a:srgbClr val="000000"/>
                  </a:solidFill>
                </a:uFill>
                <a:latin typeface="Comic Sans MS"/>
                <a:cs typeface="Gothic Uralic"/>
              </a:rPr>
              <a:t>n (Y3) and Miss H Jones (Y4)</a:t>
            </a:r>
            <a:endParaRPr sz="1600" dirty="0">
              <a:latin typeface="Comic Sans MS"/>
              <a:cs typeface="Gothic Uralic"/>
            </a:endParaRPr>
          </a:p>
        </p:txBody>
      </p:sp>
      <p:pic>
        <p:nvPicPr>
          <p:cNvPr id="14" name="Picture 13">
            <a:extLst>
              <a:ext uri="{FF2B5EF4-FFF2-40B4-BE49-F238E27FC236}">
                <a16:creationId xmlns:a16="http://schemas.microsoft.com/office/drawing/2014/main" id="{A5837CC2-5D6C-413E-AFC3-3A9F5A1AC4C1}"/>
              </a:ext>
            </a:extLst>
          </p:cNvPr>
          <p:cNvPicPr>
            <a:picLocks noChangeAspect="1"/>
          </p:cNvPicPr>
          <p:nvPr/>
        </p:nvPicPr>
        <p:blipFill rotWithShape="1">
          <a:blip r:embed="rId6"/>
          <a:srcRect l="32315" t="15384" r="32262" b="23225"/>
          <a:stretch/>
        </p:blipFill>
        <p:spPr>
          <a:xfrm>
            <a:off x="182662" y="78075"/>
            <a:ext cx="2156004" cy="2100781"/>
          </a:xfrm>
          <a:prstGeom prst="ellipse">
            <a:avLst/>
          </a:prstGeom>
          <a:ln>
            <a:noFill/>
          </a:ln>
          <a:effectLst>
            <a:softEdge rad="112500"/>
          </a:effectLst>
        </p:spPr>
      </p:pic>
      <p:sp>
        <p:nvSpPr>
          <p:cNvPr id="15" name="TextBox 14">
            <a:extLst>
              <a:ext uri="{FF2B5EF4-FFF2-40B4-BE49-F238E27FC236}">
                <a16:creationId xmlns:a16="http://schemas.microsoft.com/office/drawing/2014/main" id="{B7C8F7F6-DF12-4CB9-821C-808E205A7B30}"/>
              </a:ext>
            </a:extLst>
          </p:cNvPr>
          <p:cNvSpPr txBox="1"/>
          <p:nvPr/>
        </p:nvSpPr>
        <p:spPr>
          <a:xfrm>
            <a:off x="3277233" y="5931006"/>
            <a:ext cx="5941440" cy="461665"/>
          </a:xfrm>
          <a:prstGeom prst="rect">
            <a:avLst/>
          </a:prstGeom>
          <a:noFill/>
        </p:spPr>
        <p:txBody>
          <a:bodyPr wrap="square" rtlCol="0">
            <a:spAutoFit/>
          </a:bodyPr>
          <a:lstStyle/>
          <a:p>
            <a:pPr algn="ctr"/>
            <a:r>
              <a:rPr lang="en-US" sz="2400" b="1">
                <a:solidFill>
                  <a:srgbClr val="0070C0"/>
                </a:solidFill>
                <a:latin typeface="Comic Sans MS" panose="030F0702030302020204" pitchFamily="66" charset="0"/>
              </a:rPr>
              <a:t>JOY         SERVE      ACHIEVE</a:t>
            </a:r>
            <a:endParaRPr lang="en-GB" sz="2400" b="1">
              <a:solidFill>
                <a:srgbClr val="0070C0"/>
              </a:solidFill>
              <a:latin typeface="Comic Sans MS" panose="030F0702030302020204"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206846"/>
            <a:ext cx="8398510" cy="936154"/>
          </a:xfrm>
          <a:prstGeom prst="rect">
            <a:avLst/>
          </a:prstGeom>
        </p:spPr>
        <p:txBody>
          <a:bodyPr vert="horz" wrap="square" lIns="0" tIns="12700" rIns="0" bIns="0" rtlCol="0">
            <a:spAutoFit/>
          </a:bodyPr>
          <a:lstStyle/>
          <a:p>
            <a:pPr marL="12700">
              <a:lnSpc>
                <a:spcPct val="100000"/>
              </a:lnSpc>
              <a:spcBef>
                <a:spcPts val="100"/>
              </a:spcBef>
            </a:pPr>
            <a:r>
              <a:rPr sz="6000" u="sng" spc="-25" dirty="0">
                <a:latin typeface="Kinetic Letters" panose="00000500000000000000" pitchFamily="50" charset="0"/>
              </a:rPr>
              <a:t>Weekly/Daily</a:t>
            </a:r>
            <a:r>
              <a:rPr sz="6000" u="sng" spc="-55" dirty="0">
                <a:latin typeface="Kinetic Letters" panose="00000500000000000000" pitchFamily="50" charset="0"/>
              </a:rPr>
              <a:t> </a:t>
            </a:r>
            <a:r>
              <a:rPr sz="6000" u="sng" spc="-25" dirty="0">
                <a:latin typeface="Kinetic Letters" panose="00000500000000000000" pitchFamily="50" charset="0"/>
              </a:rPr>
              <a:t>Routines</a:t>
            </a:r>
          </a:p>
        </p:txBody>
      </p:sp>
      <p:sp>
        <p:nvSpPr>
          <p:cNvPr id="4" name="object 4"/>
          <p:cNvSpPr txBox="1"/>
          <p:nvPr/>
        </p:nvSpPr>
        <p:spPr>
          <a:xfrm>
            <a:off x="304800" y="1143000"/>
            <a:ext cx="11582400" cy="5391861"/>
          </a:xfrm>
          <a:prstGeom prst="rect">
            <a:avLst/>
          </a:prstGeom>
        </p:spPr>
        <p:txBody>
          <a:bodyPr vert="horz" wrap="square" lIns="0" tIns="13335" rIns="0" bIns="0" rtlCol="0" anchor="t">
            <a:spAutoFit/>
          </a:bodyPr>
          <a:lstStyle/>
          <a:p>
            <a:pPr marL="195580" marR="313690" indent="-183515">
              <a:spcBef>
                <a:spcPts val="105"/>
              </a:spcBef>
              <a:buClr>
                <a:srgbClr val="252525"/>
              </a:buClr>
              <a:buFont typeface="Arial"/>
              <a:buChar char="◦"/>
              <a:tabLst>
                <a:tab pos="196215" algn="l"/>
              </a:tabLst>
            </a:pPr>
            <a:r>
              <a:rPr sz="2400" spc="-15" dirty="0">
                <a:latin typeface="Kinetic Letters" panose="00000500000000000000" pitchFamily="50" charset="0"/>
                <a:cs typeface="Carlito"/>
              </a:rPr>
              <a:t>Every </a:t>
            </a:r>
            <a:r>
              <a:rPr sz="2400" spc="-5" dirty="0">
                <a:latin typeface="Kinetic Letters" panose="00000500000000000000" pitchFamily="50" charset="0"/>
                <a:cs typeface="Carlito"/>
              </a:rPr>
              <a:t>morning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children will </a:t>
            </a:r>
            <a:r>
              <a:rPr sz="2400" spc="-15" dirty="0">
                <a:latin typeface="Kinetic Letters" panose="00000500000000000000" pitchFamily="50" charset="0"/>
                <a:cs typeface="Carlito"/>
              </a:rPr>
              <a:t>have </a:t>
            </a:r>
            <a:r>
              <a:rPr sz="2400" dirty="0">
                <a:latin typeface="Kinetic Letters" panose="00000500000000000000" pitchFamily="50" charset="0"/>
                <a:cs typeface="Carlito"/>
              </a:rPr>
              <a:t>a </a:t>
            </a:r>
            <a:r>
              <a:rPr sz="2400" b="1" u="heavy" spc="-5" dirty="0">
                <a:uFill>
                  <a:solidFill>
                    <a:srgbClr val="000000"/>
                  </a:solidFill>
                </a:uFill>
                <a:latin typeface="Kinetic Letters" panose="00000500000000000000" pitchFamily="50" charset="0"/>
                <a:cs typeface="Carlito"/>
              </a:rPr>
              <a:t>morning activity</a:t>
            </a:r>
            <a:r>
              <a:rPr lang="en-US" sz="2400" b="1" spc="-5" dirty="0">
                <a:uFill>
                  <a:solidFill>
                    <a:srgbClr val="000000"/>
                  </a:solidFill>
                </a:uFill>
                <a:latin typeface="Kinetic Letters" panose="00000500000000000000" pitchFamily="50" charset="0"/>
                <a:cs typeface="Carlito"/>
              </a:rPr>
              <a:t>. </a:t>
            </a:r>
            <a:r>
              <a:rPr lang="en-US" sz="2400" spc="-5" dirty="0">
                <a:uFill>
                  <a:solidFill>
                    <a:srgbClr val="000000"/>
                  </a:solidFill>
                </a:uFill>
                <a:latin typeface="Kinetic Letters" panose="00000500000000000000" pitchFamily="50" charset="0"/>
                <a:cs typeface="Carlito"/>
              </a:rPr>
              <a:t>T</a:t>
            </a:r>
            <a:r>
              <a:rPr lang="en-US" sz="2400" dirty="0">
                <a:latin typeface="Kinetic Letters" panose="00000500000000000000" pitchFamily="50" charset="0"/>
                <a:cs typeface="Carlito"/>
              </a:rPr>
              <a:t>hese </a:t>
            </a:r>
            <a:r>
              <a:rPr sz="2400" spc="-10" dirty="0">
                <a:latin typeface="Kinetic Letters" panose="00000500000000000000" pitchFamily="50" charset="0"/>
                <a:cs typeface="Carlito"/>
              </a:rPr>
              <a:t>are </a:t>
            </a:r>
            <a:r>
              <a:rPr sz="2400" spc="-5" dirty="0">
                <a:latin typeface="Kinetic Letters" panose="00000500000000000000" pitchFamily="50" charset="0"/>
                <a:cs typeface="Carlito"/>
              </a:rPr>
              <a:t>planned throughout</a:t>
            </a:r>
            <a:r>
              <a:rPr lang="en-US" sz="2400" spc="-5" dirty="0">
                <a:latin typeface="Kinetic Letters" panose="00000500000000000000" pitchFamily="50" charset="0"/>
                <a:cs typeface="Carlito"/>
              </a:rPr>
              <a:t> </a:t>
            </a:r>
            <a:r>
              <a:rPr sz="2400" spc="-5" dirty="0">
                <a:latin typeface="Kinetic Letters" panose="00000500000000000000" pitchFamily="50" charset="0"/>
                <a:cs typeface="Carlito"/>
              </a:rPr>
              <a:t>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week </a:t>
            </a:r>
            <a:r>
              <a:rPr sz="2400" spc="-15" dirty="0">
                <a:latin typeface="Kinetic Letters" panose="00000500000000000000" pitchFamily="50" charset="0"/>
                <a:cs typeface="Carlito"/>
              </a:rPr>
              <a:t>to </a:t>
            </a:r>
            <a:r>
              <a:rPr sz="2400" spc="-5" dirty="0">
                <a:latin typeface="Kinetic Letters" panose="00000500000000000000" pitchFamily="50" charset="0"/>
                <a:cs typeface="Carlito"/>
              </a:rPr>
              <a:t>help </a:t>
            </a:r>
            <a:r>
              <a:rPr sz="2400" spc="-10" dirty="0">
                <a:latin typeface="Kinetic Letters" panose="00000500000000000000" pitchFamily="50" charset="0"/>
                <a:cs typeface="Carlito"/>
              </a:rPr>
              <a:t>settle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children, help </a:t>
            </a:r>
            <a:r>
              <a:rPr sz="2400" spc="-10" dirty="0">
                <a:latin typeface="Kinetic Letters" panose="00000500000000000000" pitchFamily="50" charset="0"/>
                <a:cs typeface="Carlito"/>
              </a:rPr>
              <a:t>cover </a:t>
            </a:r>
            <a:r>
              <a:rPr sz="2400" dirty="0">
                <a:latin typeface="Kinetic Letters" panose="00000500000000000000" pitchFamily="50" charset="0"/>
                <a:cs typeface="Carlito"/>
              </a:rPr>
              <a:t>curriculum </a:t>
            </a:r>
            <a:r>
              <a:rPr sz="2400" spc="-5" dirty="0">
                <a:latin typeface="Kinetic Letters" panose="00000500000000000000" pitchFamily="50" charset="0"/>
                <a:cs typeface="Carlito"/>
              </a:rPr>
              <a:t>objectives </a:t>
            </a:r>
            <a:r>
              <a:rPr sz="2400" dirty="0">
                <a:latin typeface="Kinetic Letters" panose="00000500000000000000" pitchFamily="50" charset="0"/>
                <a:cs typeface="Carlito"/>
              </a:rPr>
              <a:t>and </a:t>
            </a:r>
            <a:r>
              <a:rPr sz="2400" spc="-15" dirty="0">
                <a:latin typeface="Kinetic Letters" panose="00000500000000000000" pitchFamily="50" charset="0"/>
                <a:cs typeface="Carlito"/>
              </a:rPr>
              <a:t>to </a:t>
            </a:r>
            <a:r>
              <a:rPr sz="2400" spc="-5" dirty="0">
                <a:latin typeface="Kinetic Letters" panose="00000500000000000000" pitchFamily="50" charset="0"/>
                <a:cs typeface="Carlito"/>
              </a:rPr>
              <a:t>help </a:t>
            </a:r>
            <a:r>
              <a:rPr sz="2400" spc="-10" dirty="0">
                <a:latin typeface="Kinetic Letters" panose="00000500000000000000" pitchFamily="50" charset="0"/>
                <a:cs typeface="Carlito"/>
              </a:rPr>
              <a:t>get </a:t>
            </a:r>
            <a:r>
              <a:rPr sz="2400" dirty="0">
                <a:latin typeface="Kinetic Letters" panose="00000500000000000000" pitchFamily="50" charset="0"/>
                <a:cs typeface="Carlito"/>
              </a:rPr>
              <a:t>them</a:t>
            </a:r>
            <a:r>
              <a:rPr lang="en-US" sz="2400" dirty="0">
                <a:latin typeface="Kinetic Letters" panose="00000500000000000000" pitchFamily="50" charset="0"/>
                <a:cs typeface="Carlito"/>
              </a:rPr>
              <a:t> </a:t>
            </a:r>
            <a:r>
              <a:rPr lang="en-GB" sz="2400" dirty="0">
                <a:latin typeface="Kinetic Letters" panose="00000500000000000000" pitchFamily="50" charset="0"/>
                <a:cs typeface="Carlito"/>
              </a:rPr>
              <a:t>become </a:t>
            </a:r>
            <a:r>
              <a:rPr lang="en-GB" sz="2400" spc="-10" dirty="0">
                <a:latin typeface="Kinetic Letters" panose="00000500000000000000" pitchFamily="50" charset="0"/>
                <a:cs typeface="Carlito"/>
              </a:rPr>
              <a:t>focused and</a:t>
            </a:r>
            <a:r>
              <a:rPr sz="2400" spc="-10" dirty="0">
                <a:latin typeface="Kinetic Letters" panose="00000500000000000000" pitchFamily="50" charset="0"/>
                <a:cs typeface="Carlito"/>
              </a:rPr>
              <a:t> </a:t>
            </a:r>
            <a:r>
              <a:rPr sz="2400" spc="-5" dirty="0">
                <a:latin typeface="Kinetic Letters" panose="00000500000000000000" pitchFamily="50" charset="0"/>
                <a:cs typeface="Carlito"/>
              </a:rPr>
              <a:t>ready </a:t>
            </a:r>
            <a:r>
              <a:rPr sz="2400" spc="-15" dirty="0">
                <a:latin typeface="Kinetic Letters" panose="00000500000000000000" pitchFamily="50" charset="0"/>
                <a:cs typeface="Carlito"/>
              </a:rPr>
              <a:t>for </a:t>
            </a:r>
            <a:r>
              <a:rPr sz="2400" dirty="0">
                <a:latin typeface="Kinetic Letters" panose="00000500000000000000" pitchFamily="50" charset="0"/>
                <a:cs typeface="Carlito"/>
              </a:rPr>
              <a:t>the </a:t>
            </a:r>
            <a:r>
              <a:rPr sz="2400" spc="-15" dirty="0">
                <a:latin typeface="Kinetic Letters" panose="00000500000000000000" pitchFamily="50" charset="0"/>
                <a:cs typeface="Carlito"/>
              </a:rPr>
              <a:t>day </a:t>
            </a:r>
            <a:r>
              <a:rPr sz="2400" dirty="0">
                <a:latin typeface="Kinetic Letters" panose="00000500000000000000" pitchFamily="50" charset="0"/>
                <a:cs typeface="Carlito"/>
              </a:rPr>
              <a:t>ahead, these include: </a:t>
            </a:r>
            <a:r>
              <a:rPr lang="en-GB" sz="2400" dirty="0">
                <a:latin typeface="Kinetic Letters" panose="00000500000000000000" pitchFamily="50" charset="0"/>
                <a:cs typeface="Carlito"/>
              </a:rPr>
              <a:t>h</a:t>
            </a:r>
            <a:r>
              <a:rPr sz="2400" dirty="0" err="1">
                <a:latin typeface="Kinetic Letters" panose="00000500000000000000" pitchFamily="50" charset="0"/>
                <a:cs typeface="Carlito"/>
              </a:rPr>
              <a:t>andwriting</a:t>
            </a:r>
            <a:r>
              <a:rPr sz="2400" dirty="0">
                <a:latin typeface="Kinetic Letters" panose="00000500000000000000" pitchFamily="50" charset="0"/>
                <a:cs typeface="Carlito"/>
              </a:rPr>
              <a:t>, </a:t>
            </a:r>
            <a:r>
              <a:rPr lang="en-GB" sz="2400" spc="-5" dirty="0">
                <a:latin typeface="Kinetic Letters" panose="00000500000000000000" pitchFamily="50" charset="0"/>
                <a:cs typeface="Carlito"/>
              </a:rPr>
              <a:t>m</a:t>
            </a:r>
            <a:r>
              <a:rPr sz="2400" spc="-5" dirty="0" err="1">
                <a:latin typeface="Kinetic Letters" panose="00000500000000000000" pitchFamily="50" charset="0"/>
                <a:cs typeface="Carlito"/>
              </a:rPr>
              <a:t>aths</a:t>
            </a:r>
            <a:r>
              <a:rPr sz="2400" spc="-5" dirty="0">
                <a:latin typeface="Kinetic Letters" panose="00000500000000000000" pitchFamily="50" charset="0"/>
                <a:cs typeface="Carlito"/>
              </a:rPr>
              <a:t> </a:t>
            </a:r>
            <a:r>
              <a:rPr lang="en-GB" sz="2400" spc="-5" dirty="0">
                <a:latin typeface="Kinetic Letters" panose="00000500000000000000" pitchFamily="50" charset="0"/>
                <a:cs typeface="Carlito"/>
              </a:rPr>
              <a:t>c</a:t>
            </a:r>
            <a:r>
              <a:rPr sz="2400" spc="-5" dirty="0" err="1">
                <a:latin typeface="Kinetic Letters" panose="00000500000000000000" pitchFamily="50" charset="0"/>
                <a:cs typeface="Carlito"/>
              </a:rPr>
              <a:t>hallenges</a:t>
            </a:r>
            <a:r>
              <a:rPr sz="2400" spc="-5" dirty="0">
                <a:latin typeface="Kinetic Letters" panose="00000500000000000000" pitchFamily="50" charset="0"/>
                <a:cs typeface="Carlito"/>
              </a:rPr>
              <a:t>, </a:t>
            </a:r>
            <a:r>
              <a:rPr lang="en-GB" sz="2400" spc="-5" dirty="0">
                <a:latin typeface="Kinetic Letters" panose="00000500000000000000" pitchFamily="50" charset="0"/>
                <a:cs typeface="Carlito"/>
              </a:rPr>
              <a:t>c</a:t>
            </a:r>
            <a:r>
              <a:rPr sz="2400" spc="-15" dirty="0" err="1">
                <a:latin typeface="Kinetic Letters" panose="00000500000000000000" pitchFamily="50" charset="0"/>
                <a:cs typeface="Carlito"/>
              </a:rPr>
              <a:t>reative</a:t>
            </a:r>
            <a:r>
              <a:rPr lang="en-US" sz="2400" spc="-15" dirty="0">
                <a:latin typeface="Kinetic Letters" panose="00000500000000000000" pitchFamily="50" charset="0"/>
                <a:cs typeface="Carlito"/>
              </a:rPr>
              <a:t> </a:t>
            </a:r>
            <a:r>
              <a:rPr sz="2400" spc="-5" dirty="0">
                <a:latin typeface="Kinetic Letters" panose="00000500000000000000" pitchFamily="50" charset="0"/>
                <a:cs typeface="Carlito"/>
              </a:rPr>
              <a:t>writing opportunities</a:t>
            </a:r>
            <a:r>
              <a:rPr lang="en-GB" sz="2400" spc="-5" dirty="0">
                <a:latin typeface="Kinetic Letters" panose="00000500000000000000" pitchFamily="50" charset="0"/>
                <a:cs typeface="Carlito"/>
              </a:rPr>
              <a:t>, </a:t>
            </a:r>
            <a:r>
              <a:rPr sz="2400" spc="-5" dirty="0">
                <a:latin typeface="Kinetic Letters" panose="00000500000000000000" pitchFamily="50" charset="0"/>
                <a:cs typeface="Carlito"/>
              </a:rPr>
              <a:t>reading </a:t>
            </a:r>
            <a:r>
              <a:rPr sz="2400" spc="-10" dirty="0">
                <a:latin typeface="Kinetic Letters" panose="00000500000000000000" pitchFamily="50" charset="0"/>
                <a:cs typeface="Carlito"/>
              </a:rPr>
              <a:t>tasks</a:t>
            </a:r>
            <a:r>
              <a:rPr lang="en-GB" sz="2400" spc="-10" dirty="0">
                <a:latin typeface="Kinetic Letters" panose="00000500000000000000" pitchFamily="50" charset="0"/>
                <a:cs typeface="Carlito"/>
              </a:rPr>
              <a:t> and well-being activities</a:t>
            </a:r>
            <a:r>
              <a:rPr sz="2400" spc="-10" dirty="0">
                <a:latin typeface="Kinetic Letters" panose="00000500000000000000" pitchFamily="50" charset="0"/>
                <a:cs typeface="Carlito"/>
              </a:rPr>
              <a:t>.</a:t>
            </a:r>
            <a:endParaRPr sz="2400" dirty="0">
              <a:latin typeface="Kinetic Letters" panose="00000500000000000000" pitchFamily="50" charset="0"/>
              <a:cs typeface="Carlito"/>
            </a:endParaRPr>
          </a:p>
          <a:p>
            <a:pPr marL="195580" marR="5080" indent="-183515">
              <a:spcBef>
                <a:spcPts val="900"/>
              </a:spcBef>
              <a:buClr>
                <a:srgbClr val="252525"/>
              </a:buClr>
              <a:buFont typeface="Arial"/>
              <a:buChar char="◦"/>
              <a:tabLst>
                <a:tab pos="196215" algn="l"/>
              </a:tabLst>
            </a:pPr>
            <a:r>
              <a:rPr sz="2400" spc="-10" dirty="0">
                <a:latin typeface="Kinetic Letters" panose="00000500000000000000" pitchFamily="50" charset="0"/>
                <a:cs typeface="Carlito"/>
              </a:rPr>
              <a:t>Children are expected to </a:t>
            </a:r>
            <a:r>
              <a:rPr sz="2400" spc="-20" dirty="0">
                <a:latin typeface="Kinetic Letters" panose="00000500000000000000" pitchFamily="50" charset="0"/>
                <a:cs typeface="Carlito"/>
              </a:rPr>
              <a:t>have </a:t>
            </a:r>
            <a:r>
              <a:rPr sz="2400" dirty="0">
                <a:latin typeface="Kinetic Letters" panose="00000500000000000000" pitchFamily="50" charset="0"/>
                <a:cs typeface="Carlito"/>
              </a:rPr>
              <a:t>their: </a:t>
            </a:r>
            <a:r>
              <a:rPr sz="2400" b="1" u="heavy" spc="-5" dirty="0">
                <a:uFill>
                  <a:solidFill>
                    <a:srgbClr val="000000"/>
                  </a:solidFill>
                </a:uFill>
                <a:latin typeface="Kinetic Letters" panose="00000500000000000000" pitchFamily="50" charset="0"/>
                <a:cs typeface="Carlito"/>
              </a:rPr>
              <a:t>reading </a:t>
            </a:r>
            <a:r>
              <a:rPr sz="2400" b="1" u="heavy" spc="-10" dirty="0">
                <a:uFill>
                  <a:solidFill>
                    <a:srgbClr val="000000"/>
                  </a:solidFill>
                </a:uFill>
                <a:latin typeface="Kinetic Letters" panose="00000500000000000000" pitchFamily="50" charset="0"/>
                <a:cs typeface="Carlito"/>
              </a:rPr>
              <a:t>records </a:t>
            </a:r>
            <a:r>
              <a:rPr sz="2400" b="1" u="heavy" dirty="0">
                <a:uFill>
                  <a:solidFill>
                    <a:srgbClr val="000000"/>
                  </a:solidFill>
                </a:uFill>
                <a:latin typeface="Kinetic Letters" panose="00000500000000000000" pitchFamily="50" charset="0"/>
                <a:cs typeface="Carlito"/>
              </a:rPr>
              <a:t>and </a:t>
            </a:r>
            <a:r>
              <a:rPr sz="2400" b="1" u="heavy" spc="-5" dirty="0">
                <a:uFill>
                  <a:solidFill>
                    <a:srgbClr val="000000"/>
                  </a:solidFill>
                </a:uFill>
                <a:latin typeface="Kinetic Letters" panose="00000500000000000000" pitchFamily="50" charset="0"/>
                <a:cs typeface="Carlito"/>
              </a:rPr>
              <a:t>homework</a:t>
            </a:r>
            <a:r>
              <a:rPr sz="2400" b="1" spc="-5" dirty="0">
                <a:latin typeface="Kinetic Letters" panose="00000500000000000000" pitchFamily="50" charset="0"/>
                <a:cs typeface="Carlito"/>
              </a:rPr>
              <a:t> </a:t>
            </a:r>
            <a:r>
              <a:rPr sz="2400" dirty="0">
                <a:latin typeface="Kinetic Letters" panose="00000500000000000000" pitchFamily="50" charset="0"/>
                <a:cs typeface="Carlito"/>
              </a:rPr>
              <a:t>due in </a:t>
            </a:r>
            <a:r>
              <a:rPr sz="2400" spc="-5" dirty="0">
                <a:latin typeface="Kinetic Letters" panose="00000500000000000000" pitchFamily="50" charset="0"/>
                <a:cs typeface="Carlito"/>
              </a:rPr>
              <a:t>on</a:t>
            </a:r>
            <a:r>
              <a:rPr lang="en-US" sz="2400" spc="-5" dirty="0">
                <a:latin typeface="Kinetic Letters" panose="00000500000000000000" pitchFamily="50" charset="0"/>
                <a:cs typeface="Carlito"/>
              </a:rPr>
              <a:t> </a:t>
            </a:r>
            <a:r>
              <a:rPr sz="2400" spc="-5" dirty="0">
                <a:latin typeface="Kinetic Letters" panose="00000500000000000000" pitchFamily="50" charset="0"/>
                <a:cs typeface="Carlito"/>
              </a:rPr>
              <a:t>time </a:t>
            </a:r>
            <a:r>
              <a:rPr sz="2400" dirty="0">
                <a:latin typeface="Kinetic Letters" panose="00000500000000000000" pitchFamily="50" charset="0"/>
                <a:cs typeface="Carlito"/>
              </a:rPr>
              <a:t>on a </a:t>
            </a:r>
            <a:r>
              <a:rPr sz="2400" spc="-5" dirty="0">
                <a:latin typeface="Kinetic Letters" panose="00000500000000000000" pitchFamily="50" charset="0"/>
                <a:cs typeface="Carlito"/>
              </a:rPr>
              <a:t>weekly basis </a:t>
            </a:r>
            <a:r>
              <a:rPr sz="2400" dirty="0">
                <a:latin typeface="Kinetic Letters" panose="00000500000000000000" pitchFamily="50" charset="0"/>
                <a:cs typeface="Carlito"/>
              </a:rPr>
              <a:t>and</a:t>
            </a:r>
            <a:r>
              <a:rPr lang="en-GB" sz="2400" spc="-5" dirty="0">
                <a:latin typeface="Kinetic Letters" panose="00000500000000000000" pitchFamily="50" charset="0"/>
                <a:cs typeface="Carlito"/>
              </a:rPr>
              <a:t> </a:t>
            </a:r>
            <a:r>
              <a:rPr sz="2400" dirty="0">
                <a:latin typeface="Kinetic Letters" panose="00000500000000000000" pitchFamily="50" charset="0"/>
                <a:cs typeface="Carlito"/>
              </a:rPr>
              <a:t>it </a:t>
            </a:r>
            <a:r>
              <a:rPr sz="2400" spc="-5" dirty="0">
                <a:latin typeface="Kinetic Letters" panose="00000500000000000000" pitchFamily="50" charset="0"/>
                <a:cs typeface="Carlito"/>
              </a:rPr>
              <a:t>is essential that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children </a:t>
            </a:r>
            <a:r>
              <a:rPr sz="2400" spc="-20" dirty="0">
                <a:latin typeface="Kinetic Letters" panose="00000500000000000000" pitchFamily="50" charset="0"/>
                <a:cs typeface="Carlito"/>
              </a:rPr>
              <a:t>take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responsibility </a:t>
            </a:r>
            <a:r>
              <a:rPr sz="2400" spc="-15" dirty="0">
                <a:latin typeface="Kinetic Letters" panose="00000500000000000000" pitchFamily="50" charset="0"/>
                <a:cs typeface="Carlito"/>
              </a:rPr>
              <a:t>to </a:t>
            </a:r>
            <a:r>
              <a:rPr sz="2400" spc="-10" dirty="0">
                <a:latin typeface="Kinetic Letters" panose="00000500000000000000" pitchFamily="50" charset="0"/>
                <a:cs typeface="Carlito"/>
              </a:rPr>
              <a:t>get </a:t>
            </a:r>
            <a:r>
              <a:rPr sz="2400" dirty="0">
                <a:latin typeface="Kinetic Letters" panose="00000500000000000000" pitchFamily="50" charset="0"/>
                <a:cs typeface="Carlito"/>
              </a:rPr>
              <a:t>these </a:t>
            </a:r>
            <a:r>
              <a:rPr sz="2400" spc="-10" dirty="0" err="1">
                <a:latin typeface="Kinetic Letters" panose="00000500000000000000" pitchFamily="50" charset="0"/>
                <a:cs typeface="Carlito"/>
              </a:rPr>
              <a:t>organised</a:t>
            </a:r>
            <a:r>
              <a:rPr lang="en-GB" sz="2400" spc="-10" dirty="0">
                <a:latin typeface="Kinetic Letters" panose="00000500000000000000" pitchFamily="50" charset="0"/>
                <a:cs typeface="Carlito"/>
              </a:rPr>
              <a:t> and ensure they are in school on a daily basis. </a:t>
            </a:r>
          </a:p>
          <a:p>
            <a:pPr marL="195580" marR="5080" indent="-183515">
              <a:spcBef>
                <a:spcPts val="900"/>
              </a:spcBef>
              <a:buClr>
                <a:srgbClr val="252525"/>
              </a:buClr>
              <a:buFont typeface="Arial"/>
              <a:buChar char="◦"/>
              <a:tabLst>
                <a:tab pos="196215" algn="l"/>
              </a:tabLst>
            </a:pPr>
            <a:r>
              <a:rPr lang="en-US" sz="2400" dirty="0">
                <a:latin typeface="Kinetic Letters" panose="00000500000000000000" pitchFamily="50" charset="0"/>
                <a:cs typeface="Carlito"/>
              </a:rPr>
              <a:t>On PE days, it is essential that your child arrives to school </a:t>
            </a:r>
            <a:r>
              <a:rPr lang="en-US" sz="2400" b="1" u="sng" dirty="0">
                <a:latin typeface="Kinetic Letters" panose="00000500000000000000" pitchFamily="50" charset="0"/>
                <a:cs typeface="Carlito"/>
              </a:rPr>
              <a:t>in</a:t>
            </a:r>
            <a:r>
              <a:rPr lang="en-US" sz="2400" dirty="0">
                <a:latin typeface="Kinetic Letters" panose="00000500000000000000" pitchFamily="50" charset="0"/>
                <a:cs typeface="Carlito"/>
              </a:rPr>
              <a:t> their</a:t>
            </a:r>
            <a:r>
              <a:rPr lang="en-GB" sz="2400" dirty="0">
                <a:latin typeface="Kinetic Letters" panose="00000500000000000000" pitchFamily="50" charset="0"/>
                <a:cs typeface="Carlito"/>
              </a:rPr>
              <a:t> </a:t>
            </a:r>
            <a:r>
              <a:rPr sz="2400" dirty="0">
                <a:latin typeface="Kinetic Letters" panose="00000500000000000000" pitchFamily="50" charset="0"/>
                <a:cs typeface="Carlito"/>
              </a:rPr>
              <a:t>PE Kits</a:t>
            </a:r>
            <a:r>
              <a:rPr lang="en-US" sz="2400" dirty="0">
                <a:latin typeface="Kinetic Letters" panose="00000500000000000000" pitchFamily="50" charset="0"/>
                <a:cs typeface="Carlito"/>
              </a:rPr>
              <a:t> </a:t>
            </a:r>
            <a:r>
              <a:rPr lang="en-GB" sz="2400" b="1" spc="-15" dirty="0">
                <a:latin typeface="Kinetic Letters" panose="00000500000000000000" pitchFamily="50" charset="0"/>
                <a:cs typeface="Carlito"/>
              </a:rPr>
              <a:t>(Tuesday &amp; Wednesdays Y3 </a:t>
            </a:r>
            <a:r>
              <a:rPr lang="en-GB" sz="2400" b="1">
                <a:latin typeface="Kinetic Letters" panose="00000500000000000000" pitchFamily="50" charset="0"/>
                <a:cs typeface="Carlito"/>
              </a:rPr>
              <a:t>and Tuesdays</a:t>
            </a:r>
            <a:r>
              <a:rPr lang="en-GB" sz="2400" b="1" spc="-10">
                <a:latin typeface="Kinetic Letters" panose="00000500000000000000" pitchFamily="50" charset="0"/>
                <a:cs typeface="Carlito"/>
              </a:rPr>
              <a:t> </a:t>
            </a:r>
            <a:r>
              <a:rPr lang="en-GB" sz="2400" b="1" spc="-10" dirty="0">
                <a:latin typeface="Kinetic Letters" panose="00000500000000000000" pitchFamily="50" charset="0"/>
                <a:cs typeface="Carlito"/>
              </a:rPr>
              <a:t>&amp; Thursdays Y4)</a:t>
            </a:r>
          </a:p>
          <a:p>
            <a:pPr marL="195580" marR="245745" indent="-183515">
              <a:spcBef>
                <a:spcPts val="905"/>
              </a:spcBef>
              <a:buClr>
                <a:srgbClr val="252525"/>
              </a:buClr>
              <a:buFont typeface="Arial"/>
              <a:buChar char="◦"/>
              <a:tabLst>
                <a:tab pos="196215" algn="l"/>
              </a:tabLst>
            </a:pPr>
            <a:r>
              <a:rPr lang="en-US" sz="2400" dirty="0">
                <a:latin typeface="Kinetic Letters" panose="00000500000000000000" pitchFamily="50" charset="0"/>
                <a:cs typeface="Carlito"/>
              </a:rPr>
              <a:t>Please note that your child should come to school with:</a:t>
            </a:r>
            <a:r>
              <a:rPr lang="en-GB" sz="2400" spc="-15" dirty="0">
                <a:latin typeface="Kinetic Letters" panose="00000500000000000000" pitchFamily="50" charset="0"/>
                <a:cs typeface="Carlito"/>
              </a:rPr>
              <a:t> no jewellery apart from a pair of studded earrings; no painted nails; no loose hair below their shoulders without a hair tie and no access to smart watches linked directly to a mobile phone.</a:t>
            </a:r>
          </a:p>
          <a:p>
            <a:pPr marL="195580" marR="245745" indent="-183515">
              <a:spcBef>
                <a:spcPts val="905"/>
              </a:spcBef>
              <a:buClr>
                <a:srgbClr val="252525"/>
              </a:buClr>
              <a:buFont typeface="Arial"/>
              <a:buChar char="◦"/>
              <a:tabLst>
                <a:tab pos="196215" algn="l"/>
              </a:tabLst>
            </a:pPr>
            <a:r>
              <a:rPr lang="en-GB" sz="2400" spc="-10" dirty="0">
                <a:latin typeface="Kinetic Letters" panose="00000500000000000000" pitchFamily="50" charset="0"/>
                <a:cs typeface="Carlito"/>
              </a:rPr>
              <a:t>Please ensure your child has access to a suitable water bottle for the day and has a break time snack in the form of fruit or vegetables.</a:t>
            </a:r>
          </a:p>
          <a:p>
            <a:pPr marL="195580" marR="245745" indent="-183515">
              <a:lnSpc>
                <a:spcPct val="100000"/>
              </a:lnSpc>
              <a:spcBef>
                <a:spcPts val="905"/>
              </a:spcBef>
              <a:buClr>
                <a:srgbClr val="252525"/>
              </a:buClr>
              <a:buFont typeface="Arial"/>
              <a:buChar char="◦"/>
              <a:tabLst>
                <a:tab pos="196215" algn="l"/>
              </a:tabLst>
            </a:pPr>
            <a:r>
              <a:rPr lang="en-US" sz="2400" spc="-10" dirty="0">
                <a:latin typeface="Kinetic Letters" panose="00000500000000000000" pitchFamily="50" charset="0"/>
                <a:cs typeface="Carlito"/>
              </a:rPr>
              <a:t>E</a:t>
            </a:r>
            <a:r>
              <a:rPr lang="en-GB" sz="2400" spc="-10" dirty="0">
                <a:latin typeface="Kinetic Letters" panose="00000500000000000000" pitchFamily="50" charset="0"/>
                <a:cs typeface="Carlito"/>
              </a:rPr>
              <a:t>ach child should have a coat in school and have access to the appropriate footwear for social times such as a spare pair of shoes/trainers.</a:t>
            </a:r>
            <a:endParaRPr sz="2400" dirty="0">
              <a:latin typeface="Kinetic Letters" panose="00000500000000000000" pitchFamily="50" charset="0"/>
              <a:cs typeface="Carli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29639" y="245977"/>
            <a:ext cx="5864861" cy="1029128"/>
          </a:xfrm>
          <a:prstGeom prst="rect">
            <a:avLst/>
          </a:prstGeom>
        </p:spPr>
        <p:txBody>
          <a:bodyPr vert="horz" wrap="square" lIns="0" tIns="13335" rIns="0" bIns="0" rtlCol="0">
            <a:spAutoFit/>
          </a:bodyPr>
          <a:lstStyle/>
          <a:p>
            <a:pPr marL="12700">
              <a:lnSpc>
                <a:spcPct val="100000"/>
              </a:lnSpc>
              <a:spcBef>
                <a:spcPts val="105"/>
              </a:spcBef>
            </a:pPr>
            <a:r>
              <a:rPr sz="6600" spc="-20" dirty="0">
                <a:latin typeface="Kinetic Letters" panose="00000500000000000000" pitchFamily="50" charset="0"/>
              </a:rPr>
              <a:t>Homework</a:t>
            </a:r>
            <a:endParaRPr sz="6600" dirty="0">
              <a:latin typeface="Kinetic Letters" panose="00000500000000000000" pitchFamily="50" charset="0"/>
            </a:endParaRPr>
          </a:p>
        </p:txBody>
      </p:sp>
      <p:sp>
        <p:nvSpPr>
          <p:cNvPr id="3" name="object 3"/>
          <p:cNvSpPr/>
          <p:nvPr/>
        </p:nvSpPr>
        <p:spPr>
          <a:xfrm>
            <a:off x="929639" y="1185799"/>
            <a:ext cx="5166361" cy="81378"/>
          </a:xfrm>
          <a:custGeom>
            <a:avLst/>
            <a:gdLst/>
            <a:ahLst/>
            <a:cxnLst/>
            <a:rect l="l" t="t" r="r" b="b"/>
            <a:pathLst>
              <a:path w="4555490" h="67309">
                <a:moveTo>
                  <a:pt x="4555236" y="0"/>
                </a:moveTo>
                <a:lnTo>
                  <a:pt x="0" y="0"/>
                </a:lnTo>
                <a:lnTo>
                  <a:pt x="0" y="67055"/>
                </a:lnTo>
                <a:lnTo>
                  <a:pt x="4555236" y="67055"/>
                </a:lnTo>
                <a:lnTo>
                  <a:pt x="4555236" y="0"/>
                </a:lnTo>
                <a:close/>
              </a:path>
            </a:pathLst>
          </a:custGeom>
          <a:solidFill>
            <a:srgbClr val="252525"/>
          </a:solidFill>
        </p:spPr>
        <p:txBody>
          <a:bodyPr wrap="square" lIns="0" tIns="0" rIns="0" bIns="0" rtlCol="0"/>
          <a:lstStyle/>
          <a:p>
            <a:endParaRPr/>
          </a:p>
        </p:txBody>
      </p:sp>
      <p:sp>
        <p:nvSpPr>
          <p:cNvPr id="4" name="object 4"/>
          <p:cNvSpPr txBox="1"/>
          <p:nvPr/>
        </p:nvSpPr>
        <p:spPr>
          <a:xfrm>
            <a:off x="747793" y="1142045"/>
            <a:ext cx="11108690" cy="5852884"/>
          </a:xfrm>
          <a:prstGeom prst="rect">
            <a:avLst/>
          </a:prstGeom>
        </p:spPr>
        <p:txBody>
          <a:bodyPr vert="horz" wrap="square" lIns="0" tIns="127000" rIns="0" bIns="0" rtlCol="0" anchor="t">
            <a:spAutoFit/>
          </a:bodyPr>
          <a:lstStyle/>
          <a:p>
            <a:pPr marL="195580" indent="-182880">
              <a:spcBef>
                <a:spcPts val="1000"/>
              </a:spcBef>
              <a:buClr>
                <a:srgbClr val="252525"/>
              </a:buClr>
              <a:buFont typeface="Arial"/>
              <a:buChar char="◦"/>
              <a:tabLst>
                <a:tab pos="195580" algn="l"/>
              </a:tabLst>
            </a:pPr>
            <a:r>
              <a:rPr sz="2400" spc="-10" dirty="0">
                <a:latin typeface="Kinetic Letters" panose="00000500000000000000" pitchFamily="50" charset="0"/>
                <a:cs typeface="Carlito"/>
              </a:rPr>
              <a:t>Homework </a:t>
            </a:r>
            <a:r>
              <a:rPr sz="2400" dirty="0">
                <a:latin typeface="Kinetic Letters" panose="00000500000000000000" pitchFamily="50" charset="0"/>
                <a:cs typeface="Carlito"/>
              </a:rPr>
              <a:t>is </a:t>
            </a:r>
            <a:r>
              <a:rPr sz="2400" spc="-10" dirty="0">
                <a:latin typeface="Kinetic Letters" panose="00000500000000000000" pitchFamily="50" charset="0"/>
                <a:cs typeface="Carlito"/>
              </a:rPr>
              <a:t>given </a:t>
            </a:r>
            <a:r>
              <a:rPr sz="2400" spc="-5" dirty="0">
                <a:latin typeface="Kinetic Letters" panose="00000500000000000000" pitchFamily="50" charset="0"/>
                <a:cs typeface="Carlito"/>
              </a:rPr>
              <a:t>out </a:t>
            </a:r>
            <a:r>
              <a:rPr sz="2400" spc="-10" dirty="0">
                <a:latin typeface="Kinetic Letters" panose="00000500000000000000" pitchFamily="50" charset="0"/>
                <a:cs typeface="Carlito"/>
              </a:rPr>
              <a:t>on </a:t>
            </a:r>
            <a:r>
              <a:rPr sz="2400" dirty="0">
                <a:latin typeface="Kinetic Letters" panose="00000500000000000000" pitchFamily="50" charset="0"/>
                <a:cs typeface="Carlito"/>
              </a:rPr>
              <a:t>a</a:t>
            </a:r>
            <a:r>
              <a:rPr lang="en-US" sz="2400" dirty="0">
                <a:latin typeface="Kinetic Letters" panose="00000500000000000000" pitchFamily="50" charset="0"/>
                <a:cs typeface="Carlito"/>
              </a:rPr>
              <a:t> </a:t>
            </a:r>
            <a:r>
              <a:rPr lang="en-US" sz="2400" b="1" dirty="0">
                <a:latin typeface="Kinetic Letters" panose="00000500000000000000" pitchFamily="50" charset="0"/>
                <a:cs typeface="Carlito"/>
              </a:rPr>
              <a:t>Friday</a:t>
            </a:r>
            <a:r>
              <a:rPr sz="2400" b="1" spc="-10" dirty="0">
                <a:latin typeface="Kinetic Letters" panose="00000500000000000000" pitchFamily="50" charset="0"/>
                <a:cs typeface="Carlito"/>
              </a:rPr>
              <a:t> </a:t>
            </a:r>
            <a:r>
              <a:rPr sz="2400" dirty="0">
                <a:latin typeface="Kinetic Letters" panose="00000500000000000000" pitchFamily="50" charset="0"/>
                <a:cs typeface="Carlito"/>
              </a:rPr>
              <a:t>and is </a:t>
            </a:r>
            <a:r>
              <a:rPr sz="2400" spc="-10" dirty="0">
                <a:latin typeface="Kinetic Letters" panose="00000500000000000000" pitchFamily="50" charset="0"/>
                <a:cs typeface="Carlito"/>
              </a:rPr>
              <a:t>expected </a:t>
            </a:r>
            <a:r>
              <a:rPr sz="2400" spc="-5" dirty="0">
                <a:latin typeface="Kinetic Letters" panose="00000500000000000000" pitchFamily="50" charset="0"/>
                <a:cs typeface="Carlito"/>
              </a:rPr>
              <a:t>back on </a:t>
            </a:r>
            <a:r>
              <a:rPr sz="2400" dirty="0">
                <a:latin typeface="Kinetic Letters" panose="00000500000000000000" pitchFamily="50" charset="0"/>
                <a:cs typeface="Carlito"/>
              </a:rPr>
              <a:t>a </a:t>
            </a:r>
            <a:r>
              <a:rPr lang="en-US" sz="2400" b="1" dirty="0">
                <a:latin typeface="Kinetic Letters" panose="00000500000000000000" pitchFamily="50" charset="0"/>
                <a:cs typeface="Carlito"/>
              </a:rPr>
              <a:t>Wednesday</a:t>
            </a:r>
            <a:r>
              <a:rPr sz="2400" b="1" spc="-20" dirty="0">
                <a:latin typeface="Kinetic Letters" panose="00000500000000000000" pitchFamily="50" charset="0"/>
                <a:cs typeface="Carlito"/>
              </a:rPr>
              <a:t> </a:t>
            </a:r>
            <a:r>
              <a:rPr sz="2400" dirty="0">
                <a:latin typeface="Kinetic Letters" panose="00000500000000000000" pitchFamily="50" charset="0"/>
                <a:cs typeface="Carlito"/>
              </a:rPr>
              <a:t>morning.</a:t>
            </a:r>
            <a:endParaRPr lang="en-US" sz="2400" dirty="0">
              <a:latin typeface="Kinetic Letters" panose="00000500000000000000" pitchFamily="50" charset="0"/>
              <a:cs typeface="Carlito"/>
            </a:endParaRPr>
          </a:p>
          <a:p>
            <a:pPr marL="195580" indent="-182880">
              <a:spcBef>
                <a:spcPts val="900"/>
              </a:spcBef>
              <a:buClr>
                <a:srgbClr val="252525"/>
              </a:buClr>
              <a:buFont typeface="Arial"/>
              <a:buChar char="◦"/>
              <a:tabLst>
                <a:tab pos="195580" algn="l"/>
              </a:tabLst>
            </a:pPr>
            <a:r>
              <a:rPr sz="2400" spc="-10" dirty="0">
                <a:latin typeface="Kinetic Letters" panose="00000500000000000000" pitchFamily="50" charset="0"/>
                <a:cs typeface="Carlito"/>
              </a:rPr>
              <a:t>Children </a:t>
            </a:r>
            <a:r>
              <a:rPr sz="2400" spc="-20" dirty="0">
                <a:latin typeface="Kinetic Letters" panose="00000500000000000000" pitchFamily="50" charset="0"/>
                <a:cs typeface="Carlito"/>
              </a:rPr>
              <a:t>have </a:t>
            </a:r>
            <a:r>
              <a:rPr sz="2400" spc="-15" dirty="0">
                <a:latin typeface="Kinetic Letters" panose="00000500000000000000" pitchFamily="50" charset="0"/>
                <a:cs typeface="Carlito"/>
              </a:rPr>
              <a:t>to </a:t>
            </a:r>
            <a:r>
              <a:rPr sz="2400" spc="-10" dirty="0">
                <a:latin typeface="Kinetic Letters" panose="00000500000000000000" pitchFamily="50" charset="0"/>
                <a:cs typeface="Carlito"/>
              </a:rPr>
              <a:t>complete </a:t>
            </a:r>
            <a:r>
              <a:rPr sz="2400" spc="-15" dirty="0">
                <a:latin typeface="Kinetic Letters" panose="00000500000000000000" pitchFamily="50" charset="0"/>
                <a:cs typeface="Carlito"/>
              </a:rPr>
              <a:t>at </a:t>
            </a:r>
            <a:r>
              <a:rPr sz="2400" spc="-5" dirty="0">
                <a:latin typeface="Kinetic Letters" panose="00000500000000000000" pitchFamily="50" charset="0"/>
                <a:cs typeface="Carlito"/>
              </a:rPr>
              <a:t>least one </a:t>
            </a:r>
            <a:r>
              <a:rPr sz="2400" spc="-5" dirty="0" err="1">
                <a:latin typeface="Kinetic Letters" panose="00000500000000000000" pitchFamily="50" charset="0"/>
                <a:cs typeface="Carlito"/>
              </a:rPr>
              <a:t>Maths</a:t>
            </a:r>
            <a:r>
              <a:rPr sz="2400" dirty="0">
                <a:latin typeface="Kinetic Letters" panose="00000500000000000000" pitchFamily="50" charset="0"/>
                <a:cs typeface="Carlito"/>
              </a:rPr>
              <a:t> and </a:t>
            </a:r>
            <a:r>
              <a:rPr sz="2400" spc="-5" dirty="0">
                <a:latin typeface="Kinetic Letters" panose="00000500000000000000" pitchFamily="50" charset="0"/>
                <a:cs typeface="Carlito"/>
              </a:rPr>
              <a:t>one </a:t>
            </a:r>
            <a:r>
              <a:rPr sz="2400" spc="-10" dirty="0">
                <a:latin typeface="Kinetic Letters" panose="00000500000000000000" pitchFamily="50" charset="0"/>
                <a:cs typeface="Carlito"/>
              </a:rPr>
              <a:t>Literacy </a:t>
            </a:r>
            <a:r>
              <a:rPr sz="2400" dirty="0">
                <a:latin typeface="Kinetic Letters" panose="00000500000000000000" pitchFamily="50" charset="0"/>
                <a:cs typeface="Carlito"/>
              </a:rPr>
              <a:t>activity a </a:t>
            </a:r>
            <a:r>
              <a:rPr sz="2400" spc="-5" dirty="0">
                <a:latin typeface="Kinetic Letters" panose="00000500000000000000" pitchFamily="50" charset="0"/>
                <a:cs typeface="Carlito"/>
              </a:rPr>
              <a:t>week</a:t>
            </a:r>
            <a:r>
              <a:rPr sz="2400" spc="-85" dirty="0">
                <a:latin typeface="Kinetic Letters" panose="00000500000000000000" pitchFamily="50" charset="0"/>
                <a:cs typeface="Carlito"/>
              </a:rPr>
              <a:t> </a:t>
            </a:r>
            <a:r>
              <a:rPr sz="2400" dirty="0">
                <a:latin typeface="Kinetic Letters" panose="00000500000000000000" pitchFamily="50" charset="0"/>
                <a:cs typeface="Carlito"/>
              </a:rPr>
              <a:t>–</a:t>
            </a:r>
          </a:p>
          <a:p>
            <a:pPr marL="194945">
              <a:lnSpc>
                <a:spcPct val="100000"/>
              </a:lnSpc>
            </a:pPr>
            <a:r>
              <a:rPr sz="2400" spc="-5" dirty="0">
                <a:latin typeface="Kinetic Letters" panose="00000500000000000000" pitchFamily="50" charset="0"/>
                <a:cs typeface="Carlito"/>
              </a:rPr>
              <a:t>children </a:t>
            </a:r>
            <a:r>
              <a:rPr sz="2400" spc="-10" dirty="0">
                <a:latin typeface="Kinetic Letters" panose="00000500000000000000" pitchFamily="50" charset="0"/>
                <a:cs typeface="Carlito"/>
              </a:rPr>
              <a:t>can complete </a:t>
            </a:r>
            <a:r>
              <a:rPr sz="2400" spc="-20" dirty="0">
                <a:latin typeface="Kinetic Letters" panose="00000500000000000000" pitchFamily="50" charset="0"/>
                <a:cs typeface="Carlito"/>
              </a:rPr>
              <a:t>any </a:t>
            </a:r>
            <a:r>
              <a:rPr sz="2400" dirty="0">
                <a:latin typeface="Kinetic Letters" panose="00000500000000000000" pitchFamily="50" charset="0"/>
                <a:cs typeface="Carlito"/>
              </a:rPr>
              <a:t>additional activities if </a:t>
            </a:r>
            <a:r>
              <a:rPr sz="2400" spc="-5" dirty="0">
                <a:latin typeface="Kinetic Letters" panose="00000500000000000000" pitchFamily="50" charset="0"/>
                <a:cs typeface="Carlito"/>
              </a:rPr>
              <a:t>they </a:t>
            </a:r>
            <a:r>
              <a:rPr sz="2400" spc="-20" dirty="0">
                <a:latin typeface="Kinetic Letters" panose="00000500000000000000" pitchFamily="50" charset="0"/>
                <a:cs typeface="Carlito"/>
              </a:rPr>
              <a:t>like </a:t>
            </a:r>
            <a:r>
              <a:rPr sz="2400" spc="-10" dirty="0">
                <a:latin typeface="Kinetic Letters" panose="00000500000000000000" pitchFamily="50" charset="0"/>
                <a:cs typeface="Carlito"/>
              </a:rPr>
              <a:t>by </a:t>
            </a:r>
            <a:r>
              <a:rPr sz="2400" spc="-5" dirty="0">
                <a:latin typeface="Kinetic Letters" panose="00000500000000000000" pitchFamily="50" charset="0"/>
                <a:cs typeface="Carlito"/>
              </a:rPr>
              <a:t>using </a:t>
            </a:r>
            <a:r>
              <a:rPr sz="2400" spc="-10" dirty="0">
                <a:latin typeface="Kinetic Letters" panose="00000500000000000000" pitchFamily="50" charset="0"/>
                <a:cs typeface="Carlito"/>
              </a:rPr>
              <a:t>our </a:t>
            </a:r>
            <a:r>
              <a:rPr sz="2400" spc="-5" dirty="0">
                <a:latin typeface="Kinetic Letters" panose="00000500000000000000" pitchFamily="50" charset="0"/>
                <a:cs typeface="Carlito"/>
              </a:rPr>
              <a:t>educational</a:t>
            </a:r>
            <a:r>
              <a:rPr sz="2400" spc="-20" dirty="0">
                <a:latin typeface="Kinetic Letters" panose="00000500000000000000" pitchFamily="50" charset="0"/>
                <a:cs typeface="Carlito"/>
              </a:rPr>
              <a:t> </a:t>
            </a:r>
            <a:r>
              <a:rPr sz="2400" spc="-10" dirty="0">
                <a:latin typeface="Kinetic Letters" panose="00000500000000000000" pitchFamily="50" charset="0"/>
                <a:cs typeface="Carlito"/>
              </a:rPr>
              <a:t>sites:</a:t>
            </a:r>
            <a:endParaRPr sz="2400" dirty="0">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u="heavy" spc="-20" dirty="0">
                <a:solidFill>
                  <a:srgbClr val="F49100"/>
                </a:solidFill>
                <a:uFill>
                  <a:solidFill>
                    <a:srgbClr val="F49100"/>
                  </a:solidFill>
                </a:uFill>
                <a:latin typeface="Kinetic Letters" panose="00000500000000000000" pitchFamily="50" charset="0"/>
                <a:cs typeface="Carlito"/>
                <a:hlinkClick r:id="rId3"/>
              </a:rPr>
              <a:t>www.mymaths.co.uk</a:t>
            </a:r>
            <a:endParaRPr lang="en-GB" u="heavy" spc="-20" dirty="0">
              <a:solidFill>
                <a:srgbClr val="F49100"/>
              </a:solidFill>
              <a:uFill>
                <a:solidFill>
                  <a:srgbClr val="F49100"/>
                </a:solidFill>
              </a:uFill>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lang="en-GB" dirty="0">
                <a:latin typeface="Kinetic Letters" panose="00000500000000000000" pitchFamily="50" charset="0"/>
                <a:cs typeface="Carlito"/>
                <a:hlinkClick r:id="rId4"/>
              </a:rPr>
              <a:t>https://www.maths.co.uk/</a:t>
            </a:r>
            <a:r>
              <a:rPr lang="en-GB" dirty="0">
                <a:latin typeface="Kinetic Letters" panose="00000500000000000000" pitchFamily="50" charset="0"/>
                <a:cs typeface="Carlito"/>
              </a:rPr>
              <a:t> </a:t>
            </a:r>
            <a:endParaRPr dirty="0">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u="heavy" spc="-20" dirty="0">
                <a:solidFill>
                  <a:srgbClr val="F49100"/>
                </a:solidFill>
                <a:uFill>
                  <a:solidFill>
                    <a:srgbClr val="F49100"/>
                  </a:solidFill>
                </a:uFill>
                <a:latin typeface="Kinetic Letters" panose="00000500000000000000" pitchFamily="50" charset="0"/>
                <a:cs typeface="Carlito"/>
                <a:hlinkClick r:id="rId5"/>
              </a:rPr>
              <a:t>www.spag.com</a:t>
            </a:r>
            <a:endParaRPr dirty="0">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u="heavy" spc="-15" dirty="0">
                <a:solidFill>
                  <a:srgbClr val="F49100"/>
                </a:solidFill>
                <a:uFill>
                  <a:solidFill>
                    <a:srgbClr val="F49100"/>
                  </a:solidFill>
                </a:uFill>
                <a:latin typeface="Kinetic Letters" panose="00000500000000000000" pitchFamily="50" charset="0"/>
                <a:cs typeface="Carlito"/>
                <a:hlinkClick r:id="rId6"/>
              </a:rPr>
              <a:t>https://ttrockstars.com/</a:t>
            </a:r>
            <a:endParaRPr lang="en-GB" u="heavy" dirty="0">
              <a:solidFill>
                <a:srgbClr val="F49100"/>
              </a:solidFill>
              <a:uFill>
                <a:solidFill>
                  <a:srgbClr val="F49100"/>
                </a:solidFill>
              </a:uFill>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sz="2400" spc="-10" dirty="0">
                <a:latin typeface="Kinetic Letters" panose="00000500000000000000" pitchFamily="50" charset="0"/>
                <a:cs typeface="Carlito"/>
              </a:rPr>
              <a:t>There </a:t>
            </a:r>
            <a:r>
              <a:rPr sz="2400" dirty="0">
                <a:latin typeface="Kinetic Letters" panose="00000500000000000000" pitchFamily="50" charset="0"/>
                <a:cs typeface="Carlito"/>
              </a:rPr>
              <a:t>will </a:t>
            </a:r>
            <a:r>
              <a:rPr sz="2400" spc="-5" dirty="0">
                <a:latin typeface="Kinetic Letters" panose="00000500000000000000" pitchFamily="50" charset="0"/>
                <a:cs typeface="Carlito"/>
              </a:rPr>
              <a:t>be </a:t>
            </a:r>
            <a:r>
              <a:rPr sz="2400" dirty="0">
                <a:latin typeface="Kinetic Letters" panose="00000500000000000000" pitchFamily="50" charset="0"/>
                <a:cs typeface="Carlito"/>
              </a:rPr>
              <a:t>a</a:t>
            </a:r>
            <a:r>
              <a:rPr lang="en-GB" sz="2400" dirty="0">
                <a:latin typeface="Kinetic Letters" panose="00000500000000000000" pitchFamily="50" charset="0"/>
                <a:cs typeface="Carlito"/>
              </a:rPr>
              <a:t>n in-depth</a:t>
            </a:r>
            <a:r>
              <a:rPr sz="2400" dirty="0">
                <a:latin typeface="Kinetic Letters" panose="00000500000000000000" pitchFamily="50" charset="0"/>
                <a:cs typeface="Carlito"/>
              </a:rPr>
              <a:t> </a:t>
            </a:r>
            <a:r>
              <a:rPr lang="en-GB" sz="2400" spc="-10" dirty="0">
                <a:latin typeface="Kinetic Letters" panose="00000500000000000000" pitchFamily="50" charset="0"/>
                <a:cs typeface="Carlito"/>
              </a:rPr>
              <a:t>project</a:t>
            </a:r>
            <a:r>
              <a:rPr sz="2400" spc="-10" dirty="0">
                <a:latin typeface="Kinetic Letters" panose="00000500000000000000" pitchFamily="50" charset="0"/>
                <a:cs typeface="Carlito"/>
              </a:rPr>
              <a:t> </a:t>
            </a:r>
            <a:r>
              <a:rPr sz="2400" spc="-10" dirty="0" err="1">
                <a:latin typeface="Kinetic Letters" panose="00000500000000000000" pitchFamily="50" charset="0"/>
                <a:cs typeface="Carlito"/>
              </a:rPr>
              <a:t>focussed</a:t>
            </a:r>
            <a:r>
              <a:rPr sz="2400" spc="-10" dirty="0">
                <a:latin typeface="Kinetic Letters" panose="00000500000000000000" pitchFamily="50" charset="0"/>
                <a:cs typeface="Carlito"/>
              </a:rPr>
              <a:t> homework sent </a:t>
            </a:r>
            <a:r>
              <a:rPr sz="2400" spc="-5" dirty="0">
                <a:latin typeface="Kinetic Letters" panose="00000500000000000000" pitchFamily="50" charset="0"/>
                <a:cs typeface="Carlito"/>
              </a:rPr>
              <a:t>out </a:t>
            </a:r>
            <a:r>
              <a:rPr lang="en-GB" sz="2400" spc="-20" dirty="0">
                <a:latin typeface="Kinetic Letters" panose="00000500000000000000" pitchFamily="50" charset="0"/>
                <a:cs typeface="Carlito"/>
              </a:rPr>
              <a:t>each half term, </a:t>
            </a:r>
            <a:r>
              <a:rPr sz="2400" dirty="0">
                <a:latin typeface="Kinetic Letters" panose="00000500000000000000" pitchFamily="50" charset="0"/>
                <a:cs typeface="Carlito"/>
              </a:rPr>
              <a:t>which </a:t>
            </a:r>
            <a:r>
              <a:rPr sz="2400" spc="-10" dirty="0">
                <a:latin typeface="Kinetic Letters" panose="00000500000000000000" pitchFamily="50" charset="0"/>
                <a:cs typeface="Carlito"/>
              </a:rPr>
              <a:t>can </a:t>
            </a:r>
            <a:r>
              <a:rPr sz="2400" spc="-5" dirty="0">
                <a:latin typeface="Kinetic Letters" panose="00000500000000000000" pitchFamily="50" charset="0"/>
                <a:cs typeface="Carlito"/>
              </a:rPr>
              <a:t>be </a:t>
            </a:r>
            <a:r>
              <a:rPr sz="2400" dirty="0">
                <a:latin typeface="Kinetic Letters" panose="00000500000000000000" pitchFamily="50" charset="0"/>
                <a:cs typeface="Carlito"/>
              </a:rPr>
              <a:t>emailed </a:t>
            </a:r>
            <a:r>
              <a:rPr lang="en-US" sz="2400" dirty="0">
                <a:latin typeface="Kinetic Letters" panose="00000500000000000000" pitchFamily="50" charset="0"/>
                <a:cs typeface="Carlito"/>
              </a:rPr>
              <a:t>to teachers</a:t>
            </a:r>
            <a:r>
              <a:rPr lang="en-US" sz="2400" spc="-25" dirty="0">
                <a:latin typeface="Kinetic Letters" panose="00000500000000000000" pitchFamily="50" charset="0"/>
                <a:cs typeface="Carlito"/>
              </a:rPr>
              <a:t> </a:t>
            </a:r>
            <a:r>
              <a:rPr sz="2400" dirty="0">
                <a:latin typeface="Kinetic Letters" panose="00000500000000000000" pitchFamily="50" charset="0"/>
                <a:cs typeface="Carlito"/>
              </a:rPr>
              <a:t>via </a:t>
            </a:r>
            <a:r>
              <a:rPr sz="2000" u="heavy" spc="-15" dirty="0">
                <a:solidFill>
                  <a:srgbClr val="0000FF"/>
                </a:solidFill>
                <a:uFill>
                  <a:solidFill>
                    <a:srgbClr val="0000FF"/>
                  </a:solidFill>
                </a:uFill>
                <a:latin typeface="Kinetic Letters" panose="00000500000000000000" pitchFamily="50" charset="0"/>
                <a:cs typeface="Carlito"/>
                <a:hlinkClick r:id="rId7"/>
              </a:rPr>
              <a:t>office@blakedownprimary.worcs.sch.uk</a:t>
            </a:r>
            <a:r>
              <a:rPr sz="2000" spc="-15" dirty="0">
                <a:solidFill>
                  <a:srgbClr val="0000FF"/>
                </a:solidFill>
                <a:latin typeface="Kinetic Letters" panose="00000500000000000000" pitchFamily="50" charset="0"/>
                <a:cs typeface="Carlito"/>
                <a:hlinkClick r:id="rId7"/>
              </a:rPr>
              <a:t> </a:t>
            </a:r>
            <a:r>
              <a:rPr sz="2400" dirty="0">
                <a:latin typeface="Kinetic Letters" panose="00000500000000000000" pitchFamily="50" charset="0"/>
                <a:cs typeface="Carlito"/>
              </a:rPr>
              <a:t>or</a:t>
            </a:r>
            <a:r>
              <a:rPr lang="en-US" sz="2400" spc="25" dirty="0">
                <a:latin typeface="Kinetic Letters" panose="00000500000000000000" pitchFamily="50" charset="0"/>
                <a:cs typeface="Carlito"/>
              </a:rPr>
              <a:t> in the case of models, brought in on the designated day, towards the end of the half term.</a:t>
            </a:r>
            <a:endParaRPr sz="2400" u="heavy" spc="-10" dirty="0">
              <a:solidFill>
                <a:srgbClr val="0000FF"/>
              </a:solidFill>
              <a:uFill>
                <a:solidFill>
                  <a:srgbClr val="0000FF"/>
                </a:solidFill>
              </a:uFill>
              <a:latin typeface="Kinetic Letters" panose="00000500000000000000" pitchFamily="50" charset="0"/>
              <a:cs typeface="Carlito"/>
            </a:endParaRPr>
          </a:p>
          <a:p>
            <a:pPr marL="194945" marR="5080" indent="-182880">
              <a:spcBef>
                <a:spcPts val="900"/>
              </a:spcBef>
              <a:buClr>
                <a:srgbClr val="252525"/>
              </a:buClr>
              <a:buFont typeface="Arial"/>
              <a:buChar char="◦"/>
              <a:tabLst>
                <a:tab pos="195580" algn="l"/>
              </a:tabLst>
            </a:pPr>
            <a:r>
              <a:rPr sz="2400" spc="-10" dirty="0">
                <a:latin typeface="Kinetic Letters" panose="00000500000000000000" pitchFamily="50" charset="0"/>
                <a:cs typeface="Carlito"/>
              </a:rPr>
              <a:t>Homework </a:t>
            </a:r>
            <a:r>
              <a:rPr sz="2400" spc="-5" dirty="0">
                <a:latin typeface="Kinetic Letters" panose="00000500000000000000" pitchFamily="50" charset="0"/>
                <a:cs typeface="Carlito"/>
              </a:rPr>
              <a:t>should be </a:t>
            </a:r>
            <a:r>
              <a:rPr sz="2400" spc="-10" dirty="0">
                <a:latin typeface="Kinetic Letters" panose="00000500000000000000" pitchFamily="50" charset="0"/>
                <a:cs typeface="Carlito"/>
              </a:rPr>
              <a:t>completed </a:t>
            </a:r>
            <a:r>
              <a:rPr sz="2400" spc="-15" dirty="0">
                <a:latin typeface="Kinetic Letters" panose="00000500000000000000" pitchFamily="50" charset="0"/>
                <a:cs typeface="Carlito"/>
              </a:rPr>
              <a:t>to </a:t>
            </a:r>
            <a:r>
              <a:rPr sz="2400" dirty="0">
                <a:latin typeface="Kinetic Letters" panose="00000500000000000000" pitchFamily="50" charset="0"/>
                <a:cs typeface="Carlito"/>
              </a:rPr>
              <a:t>the </a:t>
            </a:r>
            <a:r>
              <a:rPr sz="2400" spc="-10" dirty="0">
                <a:latin typeface="Kinetic Letters" panose="00000500000000000000" pitchFamily="50" charset="0"/>
                <a:cs typeface="Carlito"/>
              </a:rPr>
              <a:t>best </a:t>
            </a:r>
            <a:r>
              <a:rPr sz="2400" spc="-5" dirty="0">
                <a:latin typeface="Kinetic Letters" panose="00000500000000000000" pitchFamily="50" charset="0"/>
                <a:cs typeface="Carlito"/>
              </a:rPr>
              <a:t>of </a:t>
            </a:r>
            <a:r>
              <a:rPr sz="2400" dirty="0">
                <a:latin typeface="Kinetic Letters" panose="00000500000000000000" pitchFamily="50" charset="0"/>
                <a:cs typeface="Carlito"/>
              </a:rPr>
              <a:t>the child's ability and </a:t>
            </a:r>
            <a:r>
              <a:rPr sz="2400" spc="-5" dirty="0">
                <a:latin typeface="Kinetic Letters" panose="00000500000000000000" pitchFamily="50" charset="0"/>
                <a:cs typeface="Carlito"/>
              </a:rPr>
              <a:t>they should be </a:t>
            </a:r>
            <a:r>
              <a:rPr sz="2400" spc="-10" dirty="0">
                <a:latin typeface="Kinetic Letters" panose="00000500000000000000" pitchFamily="50" charset="0"/>
                <a:cs typeface="Carlito"/>
              </a:rPr>
              <a:t>proud </a:t>
            </a:r>
            <a:r>
              <a:rPr sz="2400" spc="-5" dirty="0">
                <a:latin typeface="Kinetic Letters" panose="00000500000000000000" pitchFamily="50" charset="0"/>
                <a:cs typeface="Carlito"/>
              </a:rPr>
              <a:t>of what they hand </a:t>
            </a:r>
            <a:r>
              <a:rPr sz="2400" dirty="0">
                <a:latin typeface="Kinetic Letters" panose="00000500000000000000" pitchFamily="50" charset="0"/>
                <a:cs typeface="Carlito"/>
              </a:rPr>
              <a:t>in, when it is </a:t>
            </a:r>
            <a:r>
              <a:rPr sz="2400" spc="-5" dirty="0">
                <a:latin typeface="Kinetic Letters" panose="00000500000000000000" pitchFamily="50" charset="0"/>
                <a:cs typeface="Carlito"/>
              </a:rPr>
              <a:t>due </a:t>
            </a:r>
            <a:r>
              <a:rPr sz="2400" dirty="0">
                <a:latin typeface="Kinetic Letters" panose="00000500000000000000" pitchFamily="50" charset="0"/>
                <a:cs typeface="Carlito"/>
              </a:rPr>
              <a:t>– </a:t>
            </a:r>
            <a:r>
              <a:rPr sz="2400" spc="-5" dirty="0">
                <a:latin typeface="Kinetic Letters" panose="00000500000000000000" pitchFamily="50" charset="0"/>
                <a:cs typeface="Carlito"/>
              </a:rPr>
              <a:t>please </a:t>
            </a:r>
            <a:r>
              <a:rPr sz="2400" spc="-20" dirty="0">
                <a:latin typeface="Kinetic Letters" panose="00000500000000000000" pitchFamily="50" charset="0"/>
                <a:cs typeface="Carlito"/>
              </a:rPr>
              <a:t>record </a:t>
            </a:r>
            <a:r>
              <a:rPr sz="2400" dirty="0">
                <a:latin typeface="Kinetic Letters" panose="00000500000000000000" pitchFamily="50" charset="0"/>
                <a:cs typeface="Carlito"/>
              </a:rPr>
              <a:t>this in </a:t>
            </a:r>
            <a:r>
              <a:rPr sz="2400" b="1" spc="-5" dirty="0">
                <a:latin typeface="Kinetic Letters" panose="00000500000000000000" pitchFamily="50" charset="0"/>
                <a:cs typeface="Carlito"/>
              </a:rPr>
              <a:t>pencil</a:t>
            </a:r>
            <a:r>
              <a:rPr sz="2400" spc="-5" dirty="0">
                <a:latin typeface="Kinetic Letters" panose="00000500000000000000" pitchFamily="50" charset="0"/>
                <a:cs typeface="Carlito"/>
              </a:rPr>
              <a:t> </a:t>
            </a:r>
            <a:r>
              <a:rPr sz="2400" dirty="0">
                <a:latin typeface="Kinetic Letters" panose="00000500000000000000" pitchFamily="50" charset="0"/>
                <a:cs typeface="Carlito"/>
              </a:rPr>
              <a:t>and </a:t>
            </a:r>
            <a:r>
              <a:rPr sz="2400" spc="-10" dirty="0">
                <a:latin typeface="Kinetic Letters" panose="00000500000000000000" pitchFamily="50" charset="0"/>
                <a:cs typeface="Carlito"/>
              </a:rPr>
              <a:t>ensure </a:t>
            </a:r>
            <a:r>
              <a:rPr sz="2400" dirty="0">
                <a:latin typeface="Kinetic Letters" panose="00000500000000000000" pitchFamily="50" charset="0"/>
                <a:cs typeface="Carlito"/>
              </a:rPr>
              <a:t>they try as much as </a:t>
            </a:r>
            <a:r>
              <a:rPr sz="2400" spc="-5" dirty="0">
                <a:latin typeface="Kinetic Letters" panose="00000500000000000000" pitchFamily="50" charset="0"/>
                <a:cs typeface="Carlito"/>
              </a:rPr>
              <a:t>they </a:t>
            </a:r>
            <a:r>
              <a:rPr sz="2400" spc="-10" dirty="0">
                <a:latin typeface="Kinetic Letters" panose="00000500000000000000" pitchFamily="50" charset="0"/>
                <a:cs typeface="Carlito"/>
              </a:rPr>
              <a:t>can</a:t>
            </a:r>
            <a:r>
              <a:rPr sz="2400" spc="-60" dirty="0">
                <a:latin typeface="Kinetic Letters" panose="00000500000000000000" pitchFamily="50" charset="0"/>
                <a:cs typeface="Carlito"/>
              </a:rPr>
              <a:t> </a:t>
            </a:r>
            <a:r>
              <a:rPr sz="2400" spc="-15" dirty="0">
                <a:latin typeface="Kinetic Letters" panose="00000500000000000000" pitchFamily="50" charset="0"/>
                <a:cs typeface="Carlito"/>
              </a:rPr>
              <a:t>independently.</a:t>
            </a:r>
            <a:r>
              <a:rPr lang="en-GB" sz="2400" spc="-15" dirty="0">
                <a:latin typeface="Kinetic Letters" panose="00000500000000000000" pitchFamily="50" charset="0"/>
                <a:cs typeface="Carlito"/>
              </a:rPr>
              <a:t> Any issues can be recorded by parents within the book itself so we can support where most appropriate.</a:t>
            </a:r>
            <a:endParaRPr lang="en-US" sz="2400" spc="-15" dirty="0">
              <a:latin typeface="Kinetic Letters" panose="00000500000000000000" pitchFamily="50" charset="0"/>
              <a:cs typeface="Carlito"/>
            </a:endParaRPr>
          </a:p>
          <a:p>
            <a:pPr marL="469265" marR="5080" lvl="1" algn="ctr">
              <a:spcBef>
                <a:spcPts val="900"/>
              </a:spcBef>
              <a:buClr>
                <a:srgbClr val="252525"/>
              </a:buClr>
              <a:tabLst>
                <a:tab pos="195580" algn="l"/>
              </a:tabLst>
            </a:pPr>
            <a:r>
              <a:rPr lang="en-US" sz="2400" b="1" spc="-15" dirty="0">
                <a:latin typeface="Kinetic Letters" panose="00000500000000000000" pitchFamily="50" charset="0"/>
                <a:cs typeface="Carlito"/>
              </a:rPr>
              <a:t>~ T</a:t>
            </a:r>
            <a:r>
              <a:rPr lang="en-GB" sz="2400" b="1" spc="-15" dirty="0">
                <a:latin typeface="Kinetic Letters" panose="00000500000000000000" pitchFamily="50" charset="0"/>
                <a:cs typeface="Carlito"/>
              </a:rPr>
              <a:t>here is a homework club available for the children to utilise on a Tuesday lunchtime ~</a:t>
            </a:r>
            <a:endParaRPr sz="2400" b="1" dirty="0">
              <a:latin typeface="Kinetic Letters" panose="00000500000000000000" pitchFamily="50" charset="0"/>
              <a:cs typeface="Carlit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0" y="428884"/>
            <a:ext cx="11368007" cy="927177"/>
          </a:xfrm>
          <a:prstGeom prst="rect">
            <a:avLst/>
          </a:prstGeom>
        </p:spPr>
        <p:txBody>
          <a:bodyPr vert="horz" wrap="square" lIns="0" tIns="116205" rIns="0" bIns="0" rtlCol="0">
            <a:spAutoFit/>
          </a:bodyPr>
          <a:lstStyle/>
          <a:p>
            <a:pPr marL="12700" marR="5080" indent="1270635">
              <a:lnSpc>
                <a:spcPts val="6480"/>
              </a:lnSpc>
              <a:spcBef>
                <a:spcPts val="915"/>
              </a:spcBef>
              <a:tabLst>
                <a:tab pos="4197350" algn="l"/>
              </a:tabLst>
            </a:pPr>
            <a:r>
              <a:rPr sz="4800" u="heavy" spc="-5" dirty="0">
                <a:uFill>
                  <a:solidFill>
                    <a:srgbClr val="252525"/>
                  </a:solidFill>
                </a:uFill>
                <a:latin typeface="Kinetic Letters" panose="00000500000000000000" pitchFamily="50" charset="0"/>
              </a:rPr>
              <a:t>Curriculum: Our </a:t>
            </a:r>
            <a:r>
              <a:rPr sz="4800" u="heavy" spc="-65" dirty="0">
                <a:uFill>
                  <a:solidFill>
                    <a:srgbClr val="252525"/>
                  </a:solidFill>
                </a:uFill>
                <a:latin typeface="Kinetic Letters" panose="00000500000000000000" pitchFamily="50" charset="0"/>
              </a:rPr>
              <a:t>way </a:t>
            </a:r>
            <a:r>
              <a:rPr sz="4800" u="heavy" spc="-5" dirty="0">
                <a:uFill>
                  <a:solidFill>
                    <a:srgbClr val="252525"/>
                  </a:solidFill>
                </a:uFill>
                <a:latin typeface="Kinetic Letters" panose="00000500000000000000" pitchFamily="50" charset="0"/>
              </a:rPr>
              <a:t>of </a:t>
            </a:r>
            <a:r>
              <a:rPr sz="4800" spc="-5" dirty="0">
                <a:latin typeface="Kinetic Letters" panose="00000500000000000000" pitchFamily="50" charset="0"/>
              </a:rPr>
              <a:t> </a:t>
            </a:r>
            <a:r>
              <a:rPr sz="4800" u="heavy" dirty="0">
                <a:uFill>
                  <a:solidFill>
                    <a:srgbClr val="252525"/>
                  </a:solidFill>
                </a:uFill>
                <a:latin typeface="Kinetic Letters" panose="00000500000000000000" pitchFamily="50" charset="0"/>
              </a:rPr>
              <a:t>planning</a:t>
            </a:r>
            <a:r>
              <a:rPr sz="4800" u="heavy" spc="-25" dirty="0">
                <a:uFill>
                  <a:solidFill>
                    <a:srgbClr val="252525"/>
                  </a:solidFill>
                </a:uFill>
                <a:latin typeface="Kinetic Letters" panose="00000500000000000000" pitchFamily="50" charset="0"/>
              </a:rPr>
              <a:t> </a:t>
            </a:r>
            <a:r>
              <a:rPr sz="4800" u="heavy" dirty="0">
                <a:uFill>
                  <a:solidFill>
                    <a:srgbClr val="252525"/>
                  </a:solidFill>
                </a:uFill>
                <a:latin typeface="Kinetic Letters" panose="00000500000000000000" pitchFamily="50" charset="0"/>
              </a:rPr>
              <a:t>and</a:t>
            </a:r>
            <a:r>
              <a:rPr lang="en-GB" sz="4800" u="heavy" dirty="0">
                <a:uFill>
                  <a:solidFill>
                    <a:srgbClr val="252525"/>
                  </a:solidFill>
                </a:uFill>
                <a:latin typeface="Kinetic Letters" panose="00000500000000000000" pitchFamily="50" charset="0"/>
              </a:rPr>
              <a:t> </a:t>
            </a:r>
            <a:r>
              <a:rPr sz="4800" u="heavy" spc="5" dirty="0">
                <a:uFill>
                  <a:solidFill>
                    <a:srgbClr val="252525"/>
                  </a:solidFill>
                </a:uFill>
                <a:latin typeface="Kinetic Letters" panose="00000500000000000000" pitchFamily="50" charset="0"/>
              </a:rPr>
              <a:t>learning </a:t>
            </a:r>
            <a:r>
              <a:rPr sz="4800" u="heavy" spc="-35" dirty="0">
                <a:uFill>
                  <a:solidFill>
                    <a:srgbClr val="252525"/>
                  </a:solidFill>
                </a:uFill>
                <a:latin typeface="Kinetic Letters" panose="00000500000000000000" pitchFamily="50" charset="0"/>
              </a:rPr>
              <a:t>to </a:t>
            </a:r>
            <a:r>
              <a:rPr sz="4800" u="heavy" dirty="0">
                <a:uFill>
                  <a:solidFill>
                    <a:srgbClr val="252525"/>
                  </a:solidFill>
                </a:uFill>
                <a:latin typeface="Kinetic Letters" panose="00000500000000000000" pitchFamily="50" charset="0"/>
              </a:rPr>
              <a:t>suit</a:t>
            </a:r>
            <a:r>
              <a:rPr sz="4800" u="heavy" spc="-80" dirty="0">
                <a:uFill>
                  <a:solidFill>
                    <a:srgbClr val="252525"/>
                  </a:solidFill>
                </a:uFill>
                <a:latin typeface="Kinetic Letters" panose="00000500000000000000" pitchFamily="50" charset="0"/>
              </a:rPr>
              <a:t> </a:t>
            </a:r>
            <a:r>
              <a:rPr sz="4800" u="heavy" dirty="0">
                <a:uFill>
                  <a:solidFill>
                    <a:srgbClr val="252525"/>
                  </a:solidFill>
                </a:uFill>
                <a:latin typeface="Kinetic Letters" panose="00000500000000000000" pitchFamily="50" charset="0"/>
              </a:rPr>
              <a:t>all</a:t>
            </a:r>
            <a:endParaRPr sz="4800" dirty="0">
              <a:latin typeface="Kinetic Letters" panose="00000500000000000000" pitchFamily="50" charset="0"/>
            </a:endParaRPr>
          </a:p>
        </p:txBody>
      </p:sp>
      <p:sp>
        <p:nvSpPr>
          <p:cNvPr id="3" name="object 3"/>
          <p:cNvSpPr txBox="1"/>
          <p:nvPr/>
        </p:nvSpPr>
        <p:spPr>
          <a:xfrm>
            <a:off x="606044" y="1812417"/>
            <a:ext cx="6407785" cy="4907113"/>
          </a:xfrm>
          <a:prstGeom prst="rect">
            <a:avLst/>
          </a:prstGeom>
        </p:spPr>
        <p:txBody>
          <a:bodyPr vert="horz" wrap="square" lIns="0" tIns="13335" rIns="0" bIns="0" rtlCol="0">
            <a:spAutoFit/>
          </a:bodyPr>
          <a:lstStyle/>
          <a:p>
            <a:pPr marL="194945" marR="133985" indent="-182880">
              <a:lnSpc>
                <a:spcPct val="100000"/>
              </a:lnSpc>
              <a:spcBef>
                <a:spcPts val="105"/>
              </a:spcBef>
              <a:buClr>
                <a:srgbClr val="252525"/>
              </a:buClr>
              <a:buFont typeface="Arial"/>
              <a:buChar char="◦"/>
              <a:tabLst>
                <a:tab pos="195580" algn="l"/>
              </a:tabLst>
            </a:pPr>
            <a:r>
              <a:rPr lang="en-GB" sz="3200" spc="-35" dirty="0">
                <a:latin typeface="Kinetic Letters" panose="00000500000000000000" pitchFamily="50" charset="0"/>
                <a:cs typeface="Carlito"/>
              </a:rPr>
              <a:t>For information on the coverage of your child’s learning please visit the website below and find your child’s class page.</a:t>
            </a:r>
            <a:endParaRPr sz="3200" dirty="0">
              <a:latin typeface="Kinetic Letters" panose="00000500000000000000" pitchFamily="50" charset="0"/>
              <a:cs typeface="Carlito"/>
            </a:endParaRPr>
          </a:p>
          <a:p>
            <a:pPr marL="944880">
              <a:lnSpc>
                <a:spcPct val="100000"/>
              </a:lnSpc>
              <a:spcBef>
                <a:spcPts val="900"/>
              </a:spcBef>
            </a:pPr>
            <a:r>
              <a:rPr sz="3200" b="1" u="heavy" spc="-15" dirty="0">
                <a:solidFill>
                  <a:srgbClr val="F49100"/>
                </a:solidFill>
                <a:uFill>
                  <a:solidFill>
                    <a:srgbClr val="F49100"/>
                  </a:solidFill>
                </a:uFill>
                <a:latin typeface="Kinetic Letters" panose="00000500000000000000" pitchFamily="50" charset="0"/>
                <a:cs typeface="Carlito"/>
                <a:hlinkClick r:id="rId3"/>
              </a:rPr>
              <a:t>http://www.blakedowncofeprimary.co.uk/</a:t>
            </a:r>
            <a:endParaRPr sz="3200" dirty="0">
              <a:latin typeface="Kinetic Letters" panose="00000500000000000000" pitchFamily="50" charset="0"/>
              <a:cs typeface="Carlito"/>
            </a:endParaRPr>
          </a:p>
          <a:p>
            <a:pPr marL="194945" marR="125730" indent="-182880">
              <a:lnSpc>
                <a:spcPct val="100000"/>
              </a:lnSpc>
              <a:spcBef>
                <a:spcPts val="905"/>
              </a:spcBef>
              <a:buClr>
                <a:srgbClr val="252525"/>
              </a:buClr>
              <a:buFont typeface="Arial"/>
              <a:buChar char="◦"/>
              <a:tabLst>
                <a:tab pos="251460" algn="l"/>
                <a:tab pos="252095" algn="l"/>
              </a:tabLst>
            </a:pPr>
            <a:r>
              <a:rPr sz="2800" dirty="0">
                <a:latin typeface="Kinetic Letters" panose="00000500000000000000" pitchFamily="50" charset="0"/>
              </a:rPr>
              <a:t>	</a:t>
            </a:r>
            <a:r>
              <a:rPr sz="3200" spc="-5" dirty="0">
                <a:latin typeface="Kinetic Letters" panose="00000500000000000000" pitchFamily="50" charset="0"/>
                <a:cs typeface="Carlito"/>
              </a:rPr>
              <a:t>On </a:t>
            </a:r>
            <a:r>
              <a:rPr sz="3200" spc="-10" dirty="0">
                <a:latin typeface="Kinetic Letters" panose="00000500000000000000" pitchFamily="50" charset="0"/>
                <a:cs typeface="Carlito"/>
              </a:rPr>
              <a:t>here you </a:t>
            </a:r>
            <a:r>
              <a:rPr sz="3200" spc="-5" dirty="0">
                <a:latin typeface="Kinetic Letters" panose="00000500000000000000" pitchFamily="50" charset="0"/>
                <a:cs typeface="Carlito"/>
              </a:rPr>
              <a:t>will find: </a:t>
            </a:r>
            <a:r>
              <a:rPr sz="3200" spc="-10" dirty="0">
                <a:latin typeface="Kinetic Letters" panose="00000500000000000000" pitchFamily="50" charset="0"/>
                <a:cs typeface="Carlito"/>
              </a:rPr>
              <a:t>routines, </a:t>
            </a:r>
            <a:r>
              <a:rPr sz="3200" dirty="0">
                <a:latin typeface="Kinetic Letters" panose="00000500000000000000" pitchFamily="50" charset="0"/>
                <a:cs typeface="Carlito"/>
              </a:rPr>
              <a:t>our class  </a:t>
            </a:r>
            <a:r>
              <a:rPr sz="3200" spc="-5" dirty="0">
                <a:latin typeface="Kinetic Letters" panose="00000500000000000000" pitchFamily="50" charset="0"/>
                <a:cs typeface="Carlito"/>
              </a:rPr>
              <a:t>timetable, our </a:t>
            </a:r>
            <a:r>
              <a:rPr lang="en-GB" sz="3200" spc="-5" dirty="0">
                <a:latin typeface="Kinetic Letters" panose="00000500000000000000" pitchFamily="50" charset="0"/>
                <a:cs typeface="Carlito"/>
              </a:rPr>
              <a:t>curriculum overviews and any supporting resources for your child’s learning.</a:t>
            </a:r>
            <a:endParaRPr sz="3200" dirty="0">
              <a:latin typeface="Kinetic Letters" panose="00000500000000000000" pitchFamily="50" charset="0"/>
              <a:cs typeface="Carlito"/>
            </a:endParaRPr>
          </a:p>
          <a:p>
            <a:pPr marL="29209" marR="5080" algn="ctr">
              <a:lnSpc>
                <a:spcPct val="100000"/>
              </a:lnSpc>
              <a:spcBef>
                <a:spcPts val="1760"/>
              </a:spcBef>
            </a:pPr>
            <a:r>
              <a:rPr sz="3200" u="heavy" spc="-35" dirty="0">
                <a:uFill>
                  <a:solidFill>
                    <a:srgbClr val="000000"/>
                  </a:solidFill>
                </a:uFill>
                <a:latin typeface="Kinetic Letters" panose="00000500000000000000" pitchFamily="50" charset="0"/>
                <a:cs typeface="Carlito"/>
              </a:rPr>
              <a:t>We </a:t>
            </a:r>
            <a:r>
              <a:rPr sz="3200" u="heavy" spc="-5" dirty="0">
                <a:uFill>
                  <a:solidFill>
                    <a:srgbClr val="000000"/>
                  </a:solidFill>
                </a:uFill>
                <a:latin typeface="Kinetic Letters" panose="00000500000000000000" pitchFamily="50" charset="0"/>
                <a:cs typeface="Carlito"/>
              </a:rPr>
              <a:t>encourage </a:t>
            </a:r>
            <a:r>
              <a:rPr sz="3200" u="heavy" dirty="0">
                <a:uFill>
                  <a:solidFill>
                    <a:srgbClr val="000000"/>
                  </a:solidFill>
                </a:uFill>
                <a:latin typeface="Kinetic Letters" panose="00000500000000000000" pitchFamily="50" charset="0"/>
                <a:cs typeface="Carlito"/>
              </a:rPr>
              <a:t>the </a:t>
            </a:r>
            <a:r>
              <a:rPr sz="3200" u="heavy" spc="-5" dirty="0">
                <a:uFill>
                  <a:solidFill>
                    <a:srgbClr val="000000"/>
                  </a:solidFill>
                </a:uFill>
                <a:latin typeface="Kinetic Letters" panose="00000500000000000000" pitchFamily="50" charset="0"/>
                <a:cs typeface="Carlito"/>
              </a:rPr>
              <a:t>children </a:t>
            </a:r>
            <a:r>
              <a:rPr sz="3200" u="heavy" dirty="0">
                <a:uFill>
                  <a:solidFill>
                    <a:srgbClr val="000000"/>
                  </a:solidFill>
                </a:uFill>
                <a:latin typeface="Kinetic Letters" panose="00000500000000000000" pitchFamily="50" charset="0"/>
                <a:cs typeface="Carlito"/>
              </a:rPr>
              <a:t>and </a:t>
            </a:r>
            <a:r>
              <a:rPr sz="3200" u="heavy" spc="-15" dirty="0">
                <a:uFill>
                  <a:solidFill>
                    <a:srgbClr val="000000"/>
                  </a:solidFill>
                </a:uFill>
                <a:latin typeface="Kinetic Letters" panose="00000500000000000000" pitchFamily="50" charset="0"/>
                <a:cs typeface="Carlito"/>
              </a:rPr>
              <a:t>yourselves to </a:t>
            </a:r>
            <a:r>
              <a:rPr sz="3200" u="heavy" dirty="0">
                <a:uFill>
                  <a:solidFill>
                    <a:srgbClr val="000000"/>
                  </a:solidFill>
                </a:uFill>
                <a:latin typeface="Kinetic Letters" panose="00000500000000000000" pitchFamily="50" charset="0"/>
                <a:cs typeface="Carlito"/>
              </a:rPr>
              <a:t>use this </a:t>
            </a:r>
            <a:r>
              <a:rPr sz="3200" u="heavy" spc="-10" dirty="0">
                <a:uFill>
                  <a:solidFill>
                    <a:srgbClr val="000000"/>
                  </a:solidFill>
                </a:uFill>
                <a:latin typeface="Kinetic Letters" panose="00000500000000000000" pitchFamily="50" charset="0"/>
                <a:cs typeface="Carlito"/>
              </a:rPr>
              <a:t>to </a:t>
            </a:r>
            <a:r>
              <a:rPr sz="3200" spc="-10" dirty="0">
                <a:latin typeface="Kinetic Letters" panose="00000500000000000000" pitchFamily="50" charset="0"/>
                <a:cs typeface="Carlito"/>
              </a:rPr>
              <a:t> </a:t>
            </a:r>
            <a:r>
              <a:rPr sz="3200" u="heavy" spc="-5" dirty="0">
                <a:uFill>
                  <a:solidFill>
                    <a:srgbClr val="000000"/>
                  </a:solidFill>
                </a:uFill>
                <a:latin typeface="Kinetic Letters" panose="00000500000000000000" pitchFamily="50" charset="0"/>
                <a:cs typeface="Carlito"/>
              </a:rPr>
              <a:t>ensure </a:t>
            </a:r>
            <a:r>
              <a:rPr sz="3200" u="heavy" spc="-10" dirty="0">
                <a:uFill>
                  <a:solidFill>
                    <a:srgbClr val="000000"/>
                  </a:solidFill>
                </a:uFill>
                <a:latin typeface="Kinetic Letters" panose="00000500000000000000" pitchFamily="50" charset="0"/>
                <a:cs typeface="Carlito"/>
              </a:rPr>
              <a:t>you are </a:t>
            </a:r>
            <a:r>
              <a:rPr sz="3200" u="heavy" spc="-5" dirty="0">
                <a:uFill>
                  <a:solidFill>
                    <a:srgbClr val="000000"/>
                  </a:solidFill>
                </a:uFill>
                <a:latin typeface="Kinetic Letters" panose="00000500000000000000" pitchFamily="50" charset="0"/>
                <a:cs typeface="Carlito"/>
              </a:rPr>
              <a:t>up </a:t>
            </a:r>
            <a:r>
              <a:rPr sz="3200" u="heavy" spc="-15" dirty="0">
                <a:uFill>
                  <a:solidFill>
                    <a:srgbClr val="000000"/>
                  </a:solidFill>
                </a:uFill>
                <a:latin typeface="Kinetic Letters" panose="00000500000000000000" pitchFamily="50" charset="0"/>
                <a:cs typeface="Carlito"/>
              </a:rPr>
              <a:t>to date </a:t>
            </a:r>
            <a:r>
              <a:rPr sz="3200" u="heavy" spc="-5" dirty="0">
                <a:uFill>
                  <a:solidFill>
                    <a:srgbClr val="000000"/>
                  </a:solidFill>
                </a:uFill>
                <a:latin typeface="Kinetic Letters" panose="00000500000000000000" pitchFamily="50" charset="0"/>
                <a:cs typeface="Carlito"/>
              </a:rPr>
              <a:t>with </a:t>
            </a:r>
            <a:r>
              <a:rPr sz="3200" u="heavy" spc="-10" dirty="0">
                <a:uFill>
                  <a:solidFill>
                    <a:srgbClr val="000000"/>
                  </a:solidFill>
                </a:uFill>
                <a:latin typeface="Kinetic Letters" panose="00000500000000000000" pitchFamily="50" charset="0"/>
                <a:cs typeface="Carlito"/>
              </a:rPr>
              <a:t>current events</a:t>
            </a:r>
            <a:r>
              <a:rPr lang="en-GB" sz="3200" u="heavy" spc="-10" dirty="0">
                <a:uFill>
                  <a:solidFill>
                    <a:srgbClr val="000000"/>
                  </a:solidFill>
                </a:uFill>
                <a:latin typeface="Kinetic Letters" panose="00000500000000000000" pitchFamily="50" charset="0"/>
                <a:cs typeface="Carlito"/>
              </a:rPr>
              <a:t>.</a:t>
            </a:r>
            <a:endParaRPr sz="3200" dirty="0">
              <a:latin typeface="Kinetic Letters" panose="00000500000000000000" pitchFamily="50" charset="0"/>
              <a:cs typeface="Carlito"/>
            </a:endParaRPr>
          </a:p>
        </p:txBody>
      </p:sp>
      <p:pic>
        <p:nvPicPr>
          <p:cNvPr id="4" name="Picture 3">
            <a:extLst>
              <a:ext uri="{FF2B5EF4-FFF2-40B4-BE49-F238E27FC236}">
                <a16:creationId xmlns:a16="http://schemas.microsoft.com/office/drawing/2014/main" id="{F6BF1E19-0D7B-4D12-BDE1-E933EC4AA5E9}"/>
              </a:ext>
            </a:extLst>
          </p:cNvPr>
          <p:cNvPicPr>
            <a:picLocks noChangeAspect="1"/>
          </p:cNvPicPr>
          <p:nvPr/>
        </p:nvPicPr>
        <p:blipFill>
          <a:blip r:embed="rId4"/>
          <a:stretch>
            <a:fillRect/>
          </a:stretch>
        </p:blipFill>
        <p:spPr>
          <a:xfrm>
            <a:off x="6805971" y="1890311"/>
            <a:ext cx="4779985" cy="307737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26782" y="511646"/>
            <a:ext cx="8813800" cy="936154"/>
          </a:xfrm>
          <a:prstGeom prst="rect">
            <a:avLst/>
          </a:prstGeom>
        </p:spPr>
        <p:txBody>
          <a:bodyPr vert="horz" wrap="square" lIns="0" tIns="12700" rIns="0" bIns="0" rtlCol="0">
            <a:spAutoFit/>
          </a:bodyPr>
          <a:lstStyle/>
          <a:p>
            <a:pPr marL="12700">
              <a:lnSpc>
                <a:spcPct val="100000"/>
              </a:lnSpc>
              <a:spcBef>
                <a:spcPts val="100"/>
              </a:spcBef>
            </a:pPr>
            <a:r>
              <a:rPr sz="6000" spc="-5" dirty="0">
                <a:latin typeface="Kinetic Letters" panose="00000500000000000000" pitchFamily="50" charset="0"/>
              </a:rPr>
              <a:t>Curriculum: </a:t>
            </a:r>
            <a:r>
              <a:rPr sz="6000" spc="-60" dirty="0">
                <a:latin typeface="Kinetic Letters" panose="00000500000000000000" pitchFamily="50" charset="0"/>
              </a:rPr>
              <a:t>Key </a:t>
            </a:r>
            <a:r>
              <a:rPr sz="6000" spc="-35" dirty="0">
                <a:latin typeface="Kinetic Letters" panose="00000500000000000000" pitchFamily="50" charset="0"/>
              </a:rPr>
              <a:t>Stage</a:t>
            </a:r>
            <a:r>
              <a:rPr sz="6000" spc="40" dirty="0">
                <a:latin typeface="Kinetic Letters" panose="00000500000000000000" pitchFamily="50" charset="0"/>
              </a:rPr>
              <a:t> </a:t>
            </a:r>
            <a:r>
              <a:rPr sz="6000" dirty="0">
                <a:latin typeface="Kinetic Letters" panose="00000500000000000000" pitchFamily="50" charset="0"/>
              </a:rPr>
              <a:t>2</a:t>
            </a:r>
          </a:p>
        </p:txBody>
      </p:sp>
      <p:sp>
        <p:nvSpPr>
          <p:cNvPr id="3" name="object 3"/>
          <p:cNvSpPr/>
          <p:nvPr/>
        </p:nvSpPr>
        <p:spPr>
          <a:xfrm>
            <a:off x="1126782" y="1447800"/>
            <a:ext cx="8787765" cy="59690"/>
          </a:xfrm>
          <a:custGeom>
            <a:avLst/>
            <a:gdLst/>
            <a:ahLst/>
            <a:cxnLst/>
            <a:rect l="l" t="t" r="r" b="b"/>
            <a:pathLst>
              <a:path w="8787765" h="59689">
                <a:moveTo>
                  <a:pt x="8787384" y="0"/>
                </a:moveTo>
                <a:lnTo>
                  <a:pt x="0" y="0"/>
                </a:lnTo>
                <a:lnTo>
                  <a:pt x="0" y="59436"/>
                </a:lnTo>
                <a:lnTo>
                  <a:pt x="8787384" y="59436"/>
                </a:lnTo>
                <a:lnTo>
                  <a:pt x="8787384" y="0"/>
                </a:lnTo>
                <a:close/>
              </a:path>
            </a:pathLst>
          </a:custGeom>
          <a:solidFill>
            <a:srgbClr val="252525"/>
          </a:solidFill>
        </p:spPr>
        <p:txBody>
          <a:bodyPr wrap="square" lIns="0" tIns="0" rIns="0" bIns="0" rtlCol="0"/>
          <a:lstStyle/>
          <a:p>
            <a:endParaRPr/>
          </a:p>
        </p:txBody>
      </p:sp>
      <p:sp>
        <p:nvSpPr>
          <p:cNvPr id="4" name="object 4"/>
          <p:cNvSpPr txBox="1"/>
          <p:nvPr/>
        </p:nvSpPr>
        <p:spPr>
          <a:xfrm>
            <a:off x="417163" y="1447800"/>
            <a:ext cx="11516532" cy="5447645"/>
          </a:xfrm>
          <a:prstGeom prst="rect">
            <a:avLst/>
          </a:prstGeom>
        </p:spPr>
        <p:txBody>
          <a:bodyPr vert="horz" wrap="square" lIns="0" tIns="45720" rIns="0" bIns="0" rtlCol="0" anchor="t">
            <a:spAutoFit/>
          </a:bodyPr>
          <a:lstStyle/>
          <a:p>
            <a:pPr marL="195580" marR="47625" indent="-183515">
              <a:lnSpc>
                <a:spcPct val="90000"/>
              </a:lnSpc>
              <a:spcBef>
                <a:spcPts val="360"/>
              </a:spcBef>
              <a:buClr>
                <a:srgbClr val="252525"/>
              </a:buClr>
              <a:buFont typeface="Arial"/>
              <a:buChar char="◦"/>
              <a:tabLst>
                <a:tab pos="196215" algn="l"/>
              </a:tabLst>
            </a:pPr>
            <a:r>
              <a:rPr sz="3200" spc="-5" dirty="0">
                <a:latin typeface="Kinetic Letters" panose="00000500000000000000" pitchFamily="50" charset="0"/>
                <a:cs typeface="Carlito"/>
              </a:rPr>
              <a:t>The demands of the curriculum </a:t>
            </a:r>
            <a:r>
              <a:rPr lang="en-US" sz="3200" spc="-55" dirty="0">
                <a:latin typeface="Kinetic Letters" panose="00000500000000000000" pitchFamily="50" charset="0"/>
                <a:cs typeface="Carlito"/>
              </a:rPr>
              <a:t>continue to </a:t>
            </a:r>
            <a:r>
              <a:rPr sz="3200" spc="-5" dirty="0">
                <a:latin typeface="Kinetic Letters" panose="00000500000000000000" pitchFamily="50" charset="0"/>
                <a:cs typeface="Carlito"/>
              </a:rPr>
              <a:t>depend on </a:t>
            </a:r>
            <a:r>
              <a:rPr sz="3200" spc="-10" dirty="0">
                <a:latin typeface="Kinetic Letters" panose="00000500000000000000" pitchFamily="50" charset="0"/>
                <a:cs typeface="Carlito"/>
              </a:rPr>
              <a:t>children mastering </a:t>
            </a:r>
            <a:r>
              <a:rPr sz="3200" spc="-5" dirty="0">
                <a:latin typeface="Kinetic Letters" panose="00000500000000000000" pitchFamily="50" charset="0"/>
                <a:cs typeface="Carlito"/>
              </a:rPr>
              <a:t>their </a:t>
            </a:r>
            <a:r>
              <a:rPr sz="3200" spc="-10" dirty="0">
                <a:latin typeface="Kinetic Letters" panose="00000500000000000000" pitchFamily="50" charset="0"/>
                <a:cs typeface="Carlito"/>
              </a:rPr>
              <a:t>objectives by </a:t>
            </a:r>
            <a:r>
              <a:rPr sz="3200" spc="-5" dirty="0">
                <a:latin typeface="Kinetic Letters" panose="00000500000000000000" pitchFamily="50" charset="0"/>
                <a:cs typeface="Carlito"/>
              </a:rPr>
              <a:t>the end </a:t>
            </a:r>
            <a:r>
              <a:rPr sz="3200" dirty="0">
                <a:latin typeface="Kinetic Letters" panose="00000500000000000000" pitchFamily="50" charset="0"/>
                <a:cs typeface="Carlito"/>
              </a:rPr>
              <a:t>of </a:t>
            </a:r>
            <a:r>
              <a:rPr sz="3200" spc="-5" dirty="0">
                <a:latin typeface="Kinetic Letters" panose="00000500000000000000" pitchFamily="50" charset="0"/>
                <a:cs typeface="Carlito"/>
              </a:rPr>
              <a:t>their </a:t>
            </a:r>
            <a:r>
              <a:rPr sz="3200" spc="-10" dirty="0">
                <a:latin typeface="Kinetic Letters" panose="00000500000000000000" pitchFamily="50" charset="0"/>
                <a:cs typeface="Carlito"/>
              </a:rPr>
              <a:t>year </a:t>
            </a:r>
            <a:r>
              <a:rPr sz="3200" spc="-15" dirty="0">
                <a:latin typeface="Kinetic Letters" panose="00000500000000000000" pitchFamily="50" charset="0"/>
                <a:cs typeface="Carlito"/>
              </a:rPr>
              <a:t>groups. </a:t>
            </a:r>
            <a:r>
              <a:rPr lang="en-GB" sz="3200" spc="-10" dirty="0">
                <a:latin typeface="Kinetic Letters" panose="00000500000000000000" pitchFamily="50" charset="0"/>
                <a:cs typeface="Carlito"/>
              </a:rPr>
              <a:t>Standards are high and since changes to the curriculum in 2014, they continue to become more challenging each year. Children</a:t>
            </a:r>
            <a:r>
              <a:rPr sz="3200" spc="-10" dirty="0">
                <a:latin typeface="Kinetic Letters" panose="00000500000000000000" pitchFamily="50" charset="0"/>
                <a:cs typeface="Carlito"/>
              </a:rPr>
              <a:t> </a:t>
            </a:r>
            <a:r>
              <a:rPr sz="3200" spc="-5" dirty="0">
                <a:latin typeface="Kinetic Letters" panose="00000500000000000000" pitchFamily="50" charset="0"/>
                <a:cs typeface="Carlito"/>
              </a:rPr>
              <a:t>will either </a:t>
            </a:r>
            <a:r>
              <a:rPr sz="3200" spc="-10" dirty="0">
                <a:latin typeface="Kinetic Letters" panose="00000500000000000000" pitchFamily="50" charset="0"/>
                <a:cs typeface="Carlito"/>
              </a:rPr>
              <a:t>be: </a:t>
            </a:r>
            <a:r>
              <a:rPr sz="3200" spc="-5" dirty="0">
                <a:latin typeface="Kinetic Letters" panose="00000500000000000000" pitchFamily="50" charset="0"/>
                <a:cs typeface="Carlito"/>
              </a:rPr>
              <a:t>working </a:t>
            </a:r>
            <a:r>
              <a:rPr sz="3200" spc="-15" dirty="0">
                <a:latin typeface="Kinetic Letters" panose="00000500000000000000" pitchFamily="50" charset="0"/>
                <a:cs typeface="Carlito"/>
              </a:rPr>
              <a:t>towards, </a:t>
            </a:r>
            <a:r>
              <a:rPr sz="3200" spc="-10" dirty="0">
                <a:latin typeface="Kinetic Letters" panose="00000500000000000000" pitchFamily="50" charset="0"/>
                <a:cs typeface="Carlito"/>
              </a:rPr>
              <a:t>working </a:t>
            </a:r>
            <a:r>
              <a:rPr sz="3200" spc="-15" dirty="0">
                <a:latin typeface="Kinetic Letters" panose="00000500000000000000" pitchFamily="50" charset="0"/>
                <a:cs typeface="Carlito"/>
              </a:rPr>
              <a:t>at</a:t>
            </a:r>
            <a:r>
              <a:rPr lang="en-US" sz="3200" spc="-15" dirty="0">
                <a:latin typeface="Kinetic Letters" panose="00000500000000000000" pitchFamily="50" charset="0"/>
                <a:cs typeface="Carlito"/>
              </a:rPr>
              <a:t> </a:t>
            </a:r>
            <a:r>
              <a:rPr sz="3200" spc="-5" dirty="0">
                <a:latin typeface="Kinetic Letters" panose="00000500000000000000" pitchFamily="50" charset="0"/>
                <a:cs typeface="Carlito"/>
              </a:rPr>
              <a:t>or </a:t>
            </a:r>
            <a:r>
              <a:rPr sz="3200" spc="-10" dirty="0">
                <a:latin typeface="Kinetic Letters" panose="00000500000000000000" pitchFamily="50" charset="0"/>
                <a:cs typeface="Carlito"/>
              </a:rPr>
              <a:t>working </a:t>
            </a:r>
            <a:r>
              <a:rPr sz="3200" spc="-15" dirty="0">
                <a:latin typeface="Kinetic Letters" panose="00000500000000000000" pitchFamily="50" charset="0"/>
                <a:cs typeface="Carlito"/>
              </a:rPr>
              <a:t>at greater </a:t>
            </a:r>
            <a:r>
              <a:rPr sz="3200" spc="-10" dirty="0">
                <a:latin typeface="Kinetic Letters" panose="00000500000000000000" pitchFamily="50" charset="0"/>
                <a:cs typeface="Carlito"/>
              </a:rPr>
              <a:t>depth </a:t>
            </a:r>
            <a:r>
              <a:rPr sz="3200" spc="-5" dirty="0">
                <a:latin typeface="Kinetic Letters" panose="00000500000000000000" pitchFamily="50" charset="0"/>
                <a:cs typeface="Carlito"/>
              </a:rPr>
              <a:t>within their curriculum </a:t>
            </a:r>
            <a:r>
              <a:rPr sz="3200" spc="-10" dirty="0">
                <a:latin typeface="Kinetic Letters" panose="00000500000000000000" pitchFamily="50" charset="0"/>
                <a:cs typeface="Carlito"/>
              </a:rPr>
              <a:t>objectives </a:t>
            </a:r>
            <a:r>
              <a:rPr sz="3200" spc="-5" dirty="0">
                <a:latin typeface="Kinetic Letters" panose="00000500000000000000" pitchFamily="50" charset="0"/>
                <a:cs typeface="Carlito"/>
              </a:rPr>
              <a:t>and this will </a:t>
            </a:r>
            <a:r>
              <a:rPr sz="3200" spc="-10" dirty="0">
                <a:latin typeface="Kinetic Letters" panose="00000500000000000000" pitchFamily="50" charset="0"/>
                <a:cs typeface="Carlito"/>
              </a:rPr>
              <a:t>be</a:t>
            </a:r>
            <a:r>
              <a:rPr lang="en-US" sz="3200" spc="-10" dirty="0">
                <a:latin typeface="Kinetic Letters" panose="00000500000000000000" pitchFamily="50" charset="0"/>
                <a:cs typeface="Carlito"/>
              </a:rPr>
              <a:t> </a:t>
            </a:r>
            <a:r>
              <a:rPr sz="3200" spc="-10" dirty="0">
                <a:latin typeface="Kinetic Letters" panose="00000500000000000000" pitchFamily="50" charset="0"/>
                <a:cs typeface="Carlito"/>
              </a:rPr>
              <a:t> reported </a:t>
            </a:r>
            <a:r>
              <a:rPr sz="3200" spc="-15" dirty="0">
                <a:latin typeface="Kinetic Letters" panose="00000500000000000000" pitchFamily="50" charset="0"/>
                <a:cs typeface="Carlito"/>
              </a:rPr>
              <a:t>at </a:t>
            </a:r>
            <a:r>
              <a:rPr sz="3200" spc="-10" dirty="0">
                <a:latin typeface="Kinetic Letters" panose="00000500000000000000" pitchFamily="50" charset="0"/>
                <a:cs typeface="Carlito"/>
              </a:rPr>
              <a:t>parents evenings </a:t>
            </a:r>
            <a:r>
              <a:rPr sz="3200" spc="-5" dirty="0">
                <a:latin typeface="Kinetic Letters" panose="00000500000000000000" pitchFamily="50" charset="0"/>
                <a:cs typeface="Carlito"/>
              </a:rPr>
              <a:t>and within their summer</a:t>
            </a:r>
            <a:r>
              <a:rPr sz="3200" spc="45" dirty="0">
                <a:latin typeface="Kinetic Letters" panose="00000500000000000000" pitchFamily="50" charset="0"/>
                <a:cs typeface="Carlito"/>
              </a:rPr>
              <a:t> </a:t>
            </a:r>
            <a:r>
              <a:rPr sz="3200" spc="-5" dirty="0">
                <a:latin typeface="Kinetic Letters" panose="00000500000000000000" pitchFamily="50" charset="0"/>
                <a:cs typeface="Carlito"/>
              </a:rPr>
              <a:t>report.</a:t>
            </a:r>
            <a:endParaRPr sz="3200" dirty="0">
              <a:latin typeface="Kinetic Letters" panose="00000500000000000000" pitchFamily="50" charset="0"/>
              <a:cs typeface="Carlito"/>
            </a:endParaRPr>
          </a:p>
          <a:p>
            <a:pPr marL="195580" marR="5080" indent="-183515">
              <a:spcBef>
                <a:spcPts val="935"/>
              </a:spcBef>
              <a:buClr>
                <a:srgbClr val="252525"/>
              </a:buClr>
              <a:buFont typeface="Arial"/>
              <a:buChar char="◦"/>
              <a:tabLst>
                <a:tab pos="196215" algn="l"/>
              </a:tabLst>
            </a:pPr>
            <a:r>
              <a:rPr lang="en-GB" sz="3200" spc="-45" dirty="0">
                <a:latin typeface="Kinetic Letters" panose="00000500000000000000" pitchFamily="50" charset="0"/>
                <a:cs typeface="Carlito"/>
              </a:rPr>
              <a:t>Each year has objectives that have to be taught, learned and understood by the children so that they can achieve the ‘expected standard’.  They are progressive, therefore it is important that each year the children build on previous year’s knowledge. Our curriculum is designed in such a way to help the children develop these skills smoothly.</a:t>
            </a:r>
          </a:p>
          <a:p>
            <a:pPr marL="195580" marR="5080" indent="-183515">
              <a:spcBef>
                <a:spcPts val="935"/>
              </a:spcBef>
              <a:buClr>
                <a:srgbClr val="252525"/>
              </a:buClr>
              <a:buFont typeface="Arial"/>
              <a:buChar char="◦"/>
              <a:tabLst>
                <a:tab pos="196215" algn="l"/>
              </a:tabLst>
            </a:pPr>
            <a:r>
              <a:rPr lang="en-GB" sz="3200" spc="-5" dirty="0">
                <a:latin typeface="Kinetic Letters" panose="00000500000000000000" pitchFamily="50" charset="0"/>
                <a:cs typeface="Carlito"/>
              </a:rPr>
              <a:t>O</a:t>
            </a:r>
            <a:r>
              <a:rPr sz="3200" spc="-5" dirty="0" err="1">
                <a:latin typeface="Kinetic Letters" panose="00000500000000000000" pitchFamily="50" charset="0"/>
                <a:cs typeface="Carlito"/>
              </a:rPr>
              <a:t>ur</a:t>
            </a:r>
            <a:r>
              <a:rPr sz="3200" spc="-5" dirty="0">
                <a:latin typeface="Kinetic Letters" panose="00000500000000000000" pitchFamily="50" charset="0"/>
                <a:cs typeface="Carlito"/>
              </a:rPr>
              <a:t> learning </a:t>
            </a:r>
            <a:r>
              <a:rPr lang="en-GB" sz="3200" spc="-5" dirty="0">
                <a:latin typeface="Kinetic Letters" panose="00000500000000000000" pitchFamily="50" charset="0"/>
                <a:cs typeface="Carlito"/>
              </a:rPr>
              <a:t>is planned to be  </a:t>
            </a:r>
            <a:r>
              <a:rPr sz="3200" b="1" u="heavy" spc="-15" dirty="0">
                <a:uFill>
                  <a:solidFill>
                    <a:srgbClr val="000000"/>
                  </a:solidFill>
                </a:uFill>
                <a:latin typeface="Kinetic Letters" panose="00000500000000000000" pitchFamily="50" charset="0"/>
                <a:cs typeface="Carlito"/>
              </a:rPr>
              <a:t>interconnected</a:t>
            </a:r>
            <a:r>
              <a:rPr lang="en-US" sz="3200" b="1" spc="-15" dirty="0">
                <a:latin typeface="Kinetic Letters" panose="00000500000000000000" pitchFamily="50" charset="0"/>
                <a:cs typeface="Carlito"/>
              </a:rPr>
              <a:t> </a:t>
            </a:r>
            <a:r>
              <a:rPr lang="en-US" sz="3200" spc="-15" dirty="0">
                <a:latin typeface="Kinetic Letters" panose="00000500000000000000" pitchFamily="50" charset="0"/>
                <a:cs typeface="Carlito"/>
              </a:rPr>
              <a:t>where</a:t>
            </a:r>
            <a:r>
              <a:rPr sz="3200" spc="-5" dirty="0">
                <a:latin typeface="Kinetic Letters" panose="00000500000000000000" pitchFamily="50" charset="0"/>
                <a:cs typeface="Carlito"/>
              </a:rPr>
              <a:t> </a:t>
            </a:r>
            <a:r>
              <a:rPr sz="3200" spc="-10" dirty="0">
                <a:latin typeface="Kinetic Letters" panose="00000500000000000000" pitchFamily="50" charset="0"/>
                <a:cs typeface="Carlito"/>
              </a:rPr>
              <a:t>possible</a:t>
            </a:r>
            <a:r>
              <a:rPr lang="en-GB" sz="3200" spc="-10" dirty="0">
                <a:latin typeface="Kinetic Letters" panose="00000500000000000000" pitchFamily="50" charset="0"/>
                <a:cs typeface="Carlito"/>
              </a:rPr>
              <a:t>, whilst also ensuring children learn the required knowledge and skills for each subject area. </a:t>
            </a:r>
            <a:endParaRPr lang="en-GB" sz="3200" spc="-50" dirty="0">
              <a:latin typeface="Kinetic Letters" panose="00000500000000000000" pitchFamily="50" charset="0"/>
              <a:cs typeface="Carli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3619A-3948-40E9-B142-6B511518E809}"/>
              </a:ext>
            </a:extLst>
          </p:cNvPr>
          <p:cNvSpPr>
            <a:spLocks noGrp="1"/>
          </p:cNvSpPr>
          <p:nvPr>
            <p:ph type="title"/>
          </p:nvPr>
        </p:nvSpPr>
        <p:spPr>
          <a:xfrm>
            <a:off x="990600" y="609600"/>
            <a:ext cx="10513061" cy="1015663"/>
          </a:xfrm>
        </p:spPr>
        <p:txBody>
          <a:bodyPr/>
          <a:lstStyle/>
          <a:p>
            <a:r>
              <a:rPr lang="en-GB" sz="6600" u="sng" dirty="0">
                <a:latin typeface="Kinetic Letters" panose="00000500000000000000" pitchFamily="50" charset="0"/>
              </a:rPr>
              <a:t>End of Term Assessments </a:t>
            </a:r>
          </a:p>
        </p:txBody>
      </p:sp>
      <p:sp>
        <p:nvSpPr>
          <p:cNvPr id="3" name="TextBox 2">
            <a:extLst>
              <a:ext uri="{FF2B5EF4-FFF2-40B4-BE49-F238E27FC236}">
                <a16:creationId xmlns:a16="http://schemas.microsoft.com/office/drawing/2014/main" id="{51EF6EDA-CA82-42C1-B03F-36F1FCD38250}"/>
              </a:ext>
            </a:extLst>
          </p:cNvPr>
          <p:cNvSpPr txBox="1"/>
          <p:nvPr/>
        </p:nvSpPr>
        <p:spPr>
          <a:xfrm>
            <a:off x="990600" y="1463643"/>
            <a:ext cx="9906000" cy="5262979"/>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2800" dirty="0">
                <a:latin typeface="Kinetic Letters" panose="00000500000000000000" pitchFamily="50" charset="0"/>
              </a:rPr>
              <a:t>Class teachers will be assessing your child in many different ways: one of the ways we assess the children is through end of term assessments or end of topic assessments. These help to support our teacher judgements formed on a daily basis.</a:t>
            </a:r>
          </a:p>
          <a:p>
            <a:pPr marL="285750" indent="-285750">
              <a:buFont typeface="Arial" panose="020B0604020202020204" pitchFamily="34" charset="0"/>
              <a:buChar char="•"/>
            </a:pPr>
            <a:endParaRPr lang="en-US" sz="2800" dirty="0">
              <a:latin typeface="Kinetic Letters" panose="00000500000000000000" pitchFamily="50" charset="0"/>
            </a:endParaRPr>
          </a:p>
          <a:p>
            <a:pPr marL="285750" indent="-285750">
              <a:buFont typeface="Arial" panose="020B0604020202020204" pitchFamily="34" charset="0"/>
              <a:buChar char="•"/>
            </a:pPr>
            <a:r>
              <a:rPr lang="en-US" sz="2800" dirty="0">
                <a:latin typeface="Kinetic Letters" panose="00000500000000000000" pitchFamily="50" charset="0"/>
              </a:rPr>
              <a:t>In Years 3 &amp; 4, you will find that we assess the children by using end of topic tests, quizzes and ‘in the moment’ assessment throughout different units of work.  </a:t>
            </a:r>
          </a:p>
          <a:p>
            <a:pPr marL="285750" indent="-285750">
              <a:buFont typeface="Arial" panose="020B0604020202020204" pitchFamily="34" charset="0"/>
              <a:buChar char="•"/>
            </a:pPr>
            <a:endParaRPr lang="en-US" sz="2800" dirty="0">
              <a:latin typeface="Kinetic Letters" panose="00000500000000000000" pitchFamily="50" charset="0"/>
            </a:endParaRPr>
          </a:p>
          <a:p>
            <a:pPr marL="285750" indent="-285750">
              <a:buFont typeface="Arial" panose="020B0604020202020204" pitchFamily="34" charset="0"/>
              <a:buChar char="•"/>
            </a:pPr>
            <a:r>
              <a:rPr lang="en-US" sz="2800" dirty="0">
                <a:latin typeface="Kinetic Letters" panose="00000500000000000000" pitchFamily="50" charset="0"/>
              </a:rPr>
              <a:t>These will most often be shared with pupils and parents but where this data is only used as a baseline at the beginning of the year, children will not necessarily be told their scores</a:t>
            </a:r>
          </a:p>
          <a:p>
            <a:pPr marL="285750" indent="-285750">
              <a:buFont typeface="Arial" panose="020B0604020202020204" pitchFamily="34" charset="0"/>
              <a:buChar char="•"/>
            </a:pPr>
            <a:endParaRPr lang="en-US" sz="2800" dirty="0">
              <a:latin typeface="Kinetic Letters" panose="00000500000000000000" pitchFamily="50" charset="0"/>
            </a:endParaRPr>
          </a:p>
          <a:p>
            <a:pPr marL="285750" indent="-285750">
              <a:buFont typeface="Arial" panose="020B0604020202020204" pitchFamily="34" charset="0"/>
              <a:buChar char="•"/>
            </a:pPr>
            <a:r>
              <a:rPr lang="en-US" sz="2800" dirty="0">
                <a:latin typeface="Kinetic Letters" panose="00000500000000000000" pitchFamily="50" charset="0"/>
              </a:rPr>
              <a:t>These assessments will then be used to support future planning and any interventions that children may benefit from</a:t>
            </a:r>
            <a:endParaRPr lang="en-GB" sz="2800" dirty="0">
              <a:latin typeface="Kinetic Letters" panose="00000500000000000000" pitchFamily="50" charset="0"/>
            </a:endParaRPr>
          </a:p>
        </p:txBody>
      </p:sp>
    </p:spTree>
    <p:extLst>
      <p:ext uri="{BB962C8B-B14F-4D97-AF65-F5344CB8AC3E}">
        <p14:creationId xmlns:p14="http://schemas.microsoft.com/office/powerpoint/2010/main" val="3256818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145539" y="709117"/>
            <a:ext cx="9258935" cy="751488"/>
          </a:xfrm>
          <a:prstGeom prst="rect">
            <a:avLst/>
          </a:prstGeom>
        </p:spPr>
        <p:txBody>
          <a:bodyPr vert="horz" wrap="square" lIns="0" tIns="12700" rIns="0" bIns="0" rtlCol="0">
            <a:spAutoFit/>
          </a:bodyPr>
          <a:lstStyle/>
          <a:p>
            <a:pPr marL="12700">
              <a:lnSpc>
                <a:spcPct val="100000"/>
              </a:lnSpc>
              <a:spcBef>
                <a:spcPts val="100"/>
              </a:spcBef>
              <a:tabLst>
                <a:tab pos="7452359" algn="l"/>
              </a:tabLst>
            </a:pPr>
            <a:r>
              <a:rPr sz="4800" spc="-5">
                <a:latin typeface="Comic Sans MS" panose="030F0702030302020204" pitchFamily="66" charset="0"/>
              </a:rPr>
              <a:t>Curriculum</a:t>
            </a:r>
            <a:r>
              <a:rPr sz="4800">
                <a:latin typeface="Comic Sans MS" panose="030F0702030302020204" pitchFamily="66" charset="0"/>
              </a:rPr>
              <a:t>:</a:t>
            </a:r>
            <a:r>
              <a:rPr sz="4800" spc="-5">
                <a:latin typeface="Comic Sans MS" panose="030F0702030302020204" pitchFamily="66" charset="0"/>
              </a:rPr>
              <a:t> </a:t>
            </a:r>
            <a:r>
              <a:rPr sz="4800" spc="-420">
                <a:latin typeface="Comic Sans MS" panose="030F0702030302020204" pitchFamily="66" charset="0"/>
              </a:rPr>
              <a:t>T</a:t>
            </a:r>
            <a:r>
              <a:rPr sz="4800">
                <a:latin typeface="Comic Sans MS" panose="030F0702030302020204" pitchFamily="66" charset="0"/>
              </a:rPr>
              <a:t>ri</a:t>
            </a:r>
            <a:r>
              <a:rPr sz="4800" spc="-35">
                <a:latin typeface="Comic Sans MS" panose="030F0702030302020204" pitchFamily="66" charset="0"/>
              </a:rPr>
              <a:t>p</a:t>
            </a:r>
            <a:r>
              <a:rPr sz="4800">
                <a:latin typeface="Comic Sans MS" panose="030F0702030302020204" pitchFamily="66" charset="0"/>
              </a:rPr>
              <a:t>s</a:t>
            </a:r>
            <a:r>
              <a:rPr sz="4800" spc="-5">
                <a:latin typeface="Comic Sans MS" panose="030F0702030302020204" pitchFamily="66" charset="0"/>
              </a:rPr>
              <a:t> an</a:t>
            </a:r>
            <a:r>
              <a:rPr sz="4800">
                <a:latin typeface="Comic Sans MS" panose="030F0702030302020204" pitchFamily="66" charset="0"/>
              </a:rPr>
              <a:t>d</a:t>
            </a:r>
            <a:r>
              <a:rPr lang="en-US" sz="4800">
                <a:latin typeface="Comic Sans MS" panose="030F0702030302020204" pitchFamily="66" charset="0"/>
              </a:rPr>
              <a:t> </a:t>
            </a:r>
            <a:r>
              <a:rPr sz="4800" spc="-10">
                <a:latin typeface="Comic Sans MS" panose="030F0702030302020204" pitchFamily="66" charset="0"/>
              </a:rPr>
              <a:t>Visits</a:t>
            </a:r>
            <a:endParaRPr sz="4800">
              <a:latin typeface="Comic Sans MS" panose="030F0702030302020204" pitchFamily="66" charset="0"/>
            </a:endParaRPr>
          </a:p>
        </p:txBody>
      </p:sp>
      <p:sp>
        <p:nvSpPr>
          <p:cNvPr id="4" name="object 4"/>
          <p:cNvSpPr/>
          <p:nvPr/>
        </p:nvSpPr>
        <p:spPr>
          <a:xfrm>
            <a:off x="1064194" y="1329485"/>
            <a:ext cx="9230995" cy="55244"/>
          </a:xfrm>
          <a:custGeom>
            <a:avLst/>
            <a:gdLst/>
            <a:ahLst/>
            <a:cxnLst/>
            <a:rect l="l" t="t" r="r" b="b"/>
            <a:pathLst>
              <a:path w="9230995" h="55244">
                <a:moveTo>
                  <a:pt x="9230867" y="0"/>
                </a:moveTo>
                <a:lnTo>
                  <a:pt x="0" y="0"/>
                </a:lnTo>
                <a:lnTo>
                  <a:pt x="0" y="54864"/>
                </a:lnTo>
                <a:lnTo>
                  <a:pt x="9230867" y="54864"/>
                </a:lnTo>
                <a:lnTo>
                  <a:pt x="9230867" y="0"/>
                </a:lnTo>
                <a:close/>
              </a:path>
            </a:pathLst>
          </a:custGeom>
          <a:solidFill>
            <a:srgbClr val="252525"/>
          </a:solidFill>
        </p:spPr>
        <p:txBody>
          <a:bodyPr wrap="square" lIns="0" tIns="0" rIns="0" bIns="0" rtlCol="0"/>
          <a:lstStyle/>
          <a:p>
            <a:endParaRPr/>
          </a:p>
        </p:txBody>
      </p:sp>
      <p:sp>
        <p:nvSpPr>
          <p:cNvPr id="6" name="object 6"/>
          <p:cNvSpPr txBox="1"/>
          <p:nvPr/>
        </p:nvSpPr>
        <p:spPr>
          <a:xfrm>
            <a:off x="860745" y="1388278"/>
            <a:ext cx="9480550" cy="2049920"/>
          </a:xfrm>
          <a:prstGeom prst="rect">
            <a:avLst/>
          </a:prstGeom>
        </p:spPr>
        <p:txBody>
          <a:bodyPr vert="horz" wrap="square" lIns="0" tIns="13335" rIns="0" bIns="0" rtlCol="0">
            <a:spAutoFit/>
          </a:bodyPr>
          <a:lstStyle/>
          <a:p>
            <a:pPr marL="195580" marR="76835">
              <a:spcBef>
                <a:spcPts val="105"/>
              </a:spcBef>
            </a:pPr>
            <a:r>
              <a:rPr lang="en-GB" sz="2400" dirty="0">
                <a:latin typeface="Kinetic Letters" panose="00000500000000000000" pitchFamily="50" charset="0"/>
                <a:cs typeface="Carlito"/>
              </a:rPr>
              <a:t>Our </a:t>
            </a:r>
            <a:r>
              <a:rPr lang="en-GB" sz="2400" spc="-5" dirty="0">
                <a:latin typeface="Kinetic Letters" panose="00000500000000000000" pitchFamily="50" charset="0"/>
                <a:cs typeface="Carlito"/>
              </a:rPr>
              <a:t>trips </a:t>
            </a:r>
            <a:r>
              <a:rPr lang="en-GB" sz="2400" dirty="0">
                <a:latin typeface="Kinetic Letters" panose="00000500000000000000" pitchFamily="50" charset="0"/>
                <a:cs typeface="Carlito"/>
              </a:rPr>
              <a:t>and </a:t>
            </a:r>
            <a:r>
              <a:rPr lang="en-GB" sz="2400" spc="-5" dirty="0">
                <a:latin typeface="Kinetic Letters" panose="00000500000000000000" pitchFamily="50" charset="0"/>
                <a:cs typeface="Carlito"/>
              </a:rPr>
              <a:t>visits </a:t>
            </a:r>
            <a:r>
              <a:rPr lang="en-GB" sz="2400" spc="-10" dirty="0">
                <a:latin typeface="Kinetic Letters" panose="00000500000000000000" pitchFamily="50" charset="0"/>
                <a:cs typeface="Carlito"/>
              </a:rPr>
              <a:t>are </a:t>
            </a:r>
            <a:r>
              <a:rPr lang="en-GB" sz="2400" spc="-5" dirty="0">
                <a:latin typeface="Kinetic Letters" panose="00000500000000000000" pitchFamily="50" charset="0"/>
                <a:cs typeface="Carlito"/>
              </a:rPr>
              <a:t>planned </a:t>
            </a:r>
            <a:r>
              <a:rPr lang="en-GB" sz="2400" spc="-15" dirty="0">
                <a:latin typeface="Kinetic Letters" panose="00000500000000000000" pitchFamily="50" charset="0"/>
                <a:cs typeface="Carlito"/>
              </a:rPr>
              <a:t>to </a:t>
            </a:r>
            <a:r>
              <a:rPr lang="en-GB" sz="2400" spc="-5" dirty="0">
                <a:latin typeface="Kinetic Letters" panose="00000500000000000000" pitchFamily="50" charset="0"/>
                <a:cs typeface="Carlito"/>
              </a:rPr>
              <a:t>specifically meet certain objectives </a:t>
            </a:r>
            <a:r>
              <a:rPr lang="en-GB" sz="2400" dirty="0">
                <a:latin typeface="Kinetic Letters" panose="00000500000000000000" pitchFamily="50" charset="0"/>
                <a:cs typeface="Carlito"/>
              </a:rPr>
              <a:t>and </a:t>
            </a:r>
            <a:r>
              <a:rPr lang="en-GB" sz="2400" spc="-15" dirty="0">
                <a:latin typeface="Kinetic Letters" panose="00000500000000000000" pitchFamily="50" charset="0"/>
                <a:cs typeface="Carlito"/>
              </a:rPr>
              <a:t>to </a:t>
            </a:r>
            <a:r>
              <a:rPr lang="en-GB" sz="2400" spc="-5" dirty="0">
                <a:latin typeface="Kinetic Letters" panose="00000500000000000000" pitchFamily="50" charset="0"/>
                <a:cs typeface="Carlito"/>
              </a:rPr>
              <a:t>support</a:t>
            </a:r>
            <a:r>
              <a:rPr lang="en-GB" sz="2400" spc="140" dirty="0">
                <a:latin typeface="Kinetic Letters" panose="00000500000000000000" pitchFamily="50" charset="0"/>
                <a:cs typeface="Carlito"/>
              </a:rPr>
              <a:t> </a:t>
            </a:r>
            <a:r>
              <a:rPr lang="en-GB" sz="2400" dirty="0">
                <a:latin typeface="Kinetic Letters" panose="00000500000000000000" pitchFamily="50" charset="0"/>
                <a:cs typeface="Carlito"/>
              </a:rPr>
              <a:t>the</a:t>
            </a:r>
          </a:p>
          <a:p>
            <a:pPr marL="195580" marR="76835">
              <a:lnSpc>
                <a:spcPct val="100000"/>
              </a:lnSpc>
              <a:spcBef>
                <a:spcPts val="105"/>
              </a:spcBef>
            </a:pPr>
            <a:r>
              <a:rPr sz="2400" dirty="0">
                <a:latin typeface="Kinetic Letters" panose="00000500000000000000" pitchFamily="50" charset="0"/>
                <a:cs typeface="Carlito"/>
              </a:rPr>
              <a:t>learning </a:t>
            </a:r>
            <a:r>
              <a:rPr sz="2400" spc="-5" dirty="0">
                <a:latin typeface="Kinetic Letters" panose="00000500000000000000" pitchFamily="50" charset="0"/>
                <a:cs typeface="Carlito"/>
              </a:rPr>
              <a:t>happening </a:t>
            </a:r>
            <a:r>
              <a:rPr sz="2400" dirty="0">
                <a:latin typeface="Kinetic Letters" panose="00000500000000000000" pitchFamily="50" charset="0"/>
                <a:cs typeface="Carlito"/>
              </a:rPr>
              <a:t>within the </a:t>
            </a:r>
            <a:r>
              <a:rPr sz="2400" spc="-5" dirty="0">
                <a:latin typeface="Kinetic Letters" panose="00000500000000000000" pitchFamily="50" charset="0"/>
                <a:cs typeface="Carlito"/>
              </a:rPr>
              <a:t>classroom. This helps </a:t>
            </a:r>
            <a:r>
              <a:rPr sz="2400" spc="-15" dirty="0">
                <a:latin typeface="Kinetic Letters" panose="00000500000000000000" pitchFamily="50" charset="0"/>
                <a:cs typeface="Carlito"/>
              </a:rPr>
              <a:t>to </a:t>
            </a:r>
            <a:r>
              <a:rPr lang="en-GB" sz="2400" spc="-5" dirty="0">
                <a:latin typeface="Kinetic Letters" panose="00000500000000000000" pitchFamily="50" charset="0"/>
                <a:cs typeface="Carlito"/>
              </a:rPr>
              <a:t>deepen the children’s understanding</a:t>
            </a:r>
            <a:r>
              <a:rPr sz="2400" spc="-5" dirty="0">
                <a:latin typeface="Kinetic Letters" panose="00000500000000000000" pitchFamily="50" charset="0"/>
                <a:cs typeface="Carlito"/>
              </a:rPr>
              <a:t> </a:t>
            </a:r>
            <a:r>
              <a:rPr sz="2400" dirty="0">
                <a:latin typeface="Kinetic Letters" panose="00000500000000000000" pitchFamily="50" charset="0"/>
                <a:cs typeface="Carlito"/>
              </a:rPr>
              <a:t>and </a:t>
            </a:r>
            <a:r>
              <a:rPr sz="2400" spc="-10" dirty="0">
                <a:latin typeface="Kinetic Letters" panose="00000500000000000000" pitchFamily="50" charset="0"/>
                <a:cs typeface="Carlito"/>
              </a:rPr>
              <a:t>allows </a:t>
            </a:r>
            <a:r>
              <a:rPr sz="2400" dirty="0">
                <a:latin typeface="Kinetic Letters" panose="00000500000000000000" pitchFamily="50" charset="0"/>
                <a:cs typeface="Carlito"/>
              </a:rPr>
              <a:t>them </a:t>
            </a:r>
            <a:r>
              <a:rPr sz="2400" spc="-15" dirty="0">
                <a:latin typeface="Kinetic Letters" panose="00000500000000000000" pitchFamily="50" charset="0"/>
                <a:cs typeface="Carlito"/>
              </a:rPr>
              <a:t>to </a:t>
            </a:r>
            <a:r>
              <a:rPr sz="2400" spc="-20" dirty="0">
                <a:latin typeface="Kinetic Letters" panose="00000500000000000000" pitchFamily="50" charset="0"/>
                <a:cs typeface="Carlito"/>
              </a:rPr>
              <a:t>have </a:t>
            </a:r>
            <a:r>
              <a:rPr sz="2400" dirty="0">
                <a:latin typeface="Kinetic Letters" panose="00000500000000000000" pitchFamily="50" charset="0"/>
                <a:cs typeface="Carlito"/>
              </a:rPr>
              <a:t>hands </a:t>
            </a:r>
            <a:r>
              <a:rPr sz="2400" spc="-5" dirty="0">
                <a:latin typeface="Kinetic Letters" panose="00000500000000000000" pitchFamily="50" charset="0"/>
                <a:cs typeface="Carlito"/>
              </a:rPr>
              <a:t>on</a:t>
            </a:r>
            <a:r>
              <a:rPr sz="2400" spc="65" dirty="0">
                <a:latin typeface="Kinetic Letters" panose="00000500000000000000" pitchFamily="50" charset="0"/>
                <a:cs typeface="Carlito"/>
              </a:rPr>
              <a:t> </a:t>
            </a:r>
            <a:r>
              <a:rPr sz="2400" spc="-5" dirty="0">
                <a:latin typeface="Kinetic Letters" panose="00000500000000000000" pitchFamily="50" charset="0"/>
                <a:cs typeface="Carlito"/>
              </a:rPr>
              <a:t>experiences.</a:t>
            </a:r>
            <a:endParaRPr sz="2400" dirty="0">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sz="2400" spc="-35" dirty="0">
                <a:latin typeface="Kinetic Letters" panose="00000500000000000000" pitchFamily="50" charset="0"/>
                <a:cs typeface="Carlito"/>
              </a:rPr>
              <a:t>W</a:t>
            </a:r>
            <a:r>
              <a:rPr lang="en-GB" sz="2400" spc="-35" dirty="0">
                <a:latin typeface="Kinetic Letters" panose="00000500000000000000" pitchFamily="50" charset="0"/>
                <a:cs typeface="Carlito"/>
              </a:rPr>
              <a:t>here possible, a trip or visit is planned</a:t>
            </a:r>
            <a:r>
              <a:rPr sz="2400" spc="-5" dirty="0">
                <a:latin typeface="Kinetic Letters" panose="00000500000000000000" pitchFamily="50" charset="0"/>
                <a:cs typeface="Carlito"/>
              </a:rPr>
              <a:t> </a:t>
            </a:r>
            <a:r>
              <a:rPr sz="2400" dirty="0">
                <a:latin typeface="Kinetic Letters" panose="00000500000000000000" pitchFamily="50" charset="0"/>
                <a:cs typeface="Carlito"/>
              </a:rPr>
              <a:t>once a </a:t>
            </a:r>
            <a:r>
              <a:rPr sz="2400" spc="-5" dirty="0">
                <a:latin typeface="Kinetic Letters" panose="00000500000000000000" pitchFamily="50" charset="0"/>
                <a:cs typeface="Carlito"/>
              </a:rPr>
              <a:t>term </a:t>
            </a:r>
            <a:r>
              <a:rPr sz="2400" dirty="0">
                <a:latin typeface="Kinetic Letters" panose="00000500000000000000" pitchFamily="50" charset="0"/>
                <a:cs typeface="Carlito"/>
              </a:rPr>
              <a:t>in the hope </a:t>
            </a:r>
            <a:r>
              <a:rPr sz="2400" spc="-5" dirty="0">
                <a:latin typeface="Kinetic Letters" panose="00000500000000000000" pitchFamily="50" charset="0"/>
                <a:cs typeface="Carlito"/>
              </a:rPr>
              <a:t>that </a:t>
            </a:r>
            <a:r>
              <a:rPr sz="2400" dirty="0">
                <a:latin typeface="Kinetic Letters" panose="00000500000000000000" pitchFamily="50" charset="0"/>
                <a:cs typeface="Carlito"/>
              </a:rPr>
              <a:t>all </a:t>
            </a:r>
            <a:r>
              <a:rPr sz="2400" spc="-5" dirty="0">
                <a:latin typeface="Kinetic Letters" panose="00000500000000000000" pitchFamily="50" charset="0"/>
                <a:cs typeface="Carlito"/>
              </a:rPr>
              <a:t>children will </a:t>
            </a:r>
            <a:r>
              <a:rPr sz="2400" spc="-20" dirty="0">
                <a:latin typeface="Kinetic Letters" panose="00000500000000000000" pitchFamily="50" charset="0"/>
                <a:cs typeface="Carlito"/>
              </a:rPr>
              <a:t>have</a:t>
            </a:r>
            <a:r>
              <a:rPr sz="2400" spc="120" dirty="0">
                <a:latin typeface="Kinetic Letters" panose="00000500000000000000" pitchFamily="50" charset="0"/>
                <a:cs typeface="Carlito"/>
              </a:rPr>
              <a:t> </a:t>
            </a:r>
            <a:r>
              <a:rPr sz="2400" dirty="0">
                <a:latin typeface="Kinetic Letters" panose="00000500000000000000" pitchFamily="50" charset="0"/>
                <a:cs typeface="Carlito"/>
              </a:rPr>
              <a:t>the</a:t>
            </a:r>
            <a:r>
              <a:rPr lang="en-US" sz="2400" dirty="0">
                <a:latin typeface="Kinetic Letters" panose="00000500000000000000" pitchFamily="50" charset="0"/>
                <a:cs typeface="Carlito"/>
              </a:rPr>
              <a:t> </a:t>
            </a:r>
            <a:r>
              <a:rPr sz="2400" spc="-5" dirty="0">
                <a:latin typeface="Kinetic Letters" panose="00000500000000000000" pitchFamily="50" charset="0"/>
                <a:cs typeface="Carlito"/>
              </a:rPr>
              <a:t>opportunity </a:t>
            </a:r>
            <a:r>
              <a:rPr sz="2400" spc="-10" dirty="0">
                <a:latin typeface="Kinetic Letters" panose="00000500000000000000" pitchFamily="50" charset="0"/>
                <a:cs typeface="Carlito"/>
              </a:rPr>
              <a:t>to </a:t>
            </a:r>
            <a:r>
              <a:rPr sz="2400" dirty="0">
                <a:latin typeface="Kinetic Letters" panose="00000500000000000000" pitchFamily="50" charset="0"/>
                <a:cs typeface="Carlito"/>
              </a:rPr>
              <a:t>learn </a:t>
            </a:r>
            <a:r>
              <a:rPr sz="2400" spc="-5" dirty="0">
                <a:latin typeface="Kinetic Letters" panose="00000500000000000000" pitchFamily="50" charset="0"/>
                <a:cs typeface="Carlito"/>
              </a:rPr>
              <a:t>through </a:t>
            </a:r>
            <a:r>
              <a:rPr sz="2400" dirty="0">
                <a:latin typeface="Kinetic Letters" panose="00000500000000000000" pitchFamily="50" charset="0"/>
                <a:cs typeface="Carlito"/>
              </a:rPr>
              <a:t>a hands on</a:t>
            </a:r>
            <a:r>
              <a:rPr sz="2400" spc="-80" dirty="0">
                <a:latin typeface="Kinetic Letters" panose="00000500000000000000" pitchFamily="50" charset="0"/>
                <a:cs typeface="Carlito"/>
              </a:rPr>
              <a:t> </a:t>
            </a:r>
            <a:r>
              <a:rPr sz="2400" spc="-5" dirty="0">
                <a:latin typeface="Kinetic Letters" panose="00000500000000000000" pitchFamily="50" charset="0"/>
                <a:cs typeface="Carlito"/>
              </a:rPr>
              <a:t>approach.</a:t>
            </a:r>
            <a:endParaRPr sz="2400" dirty="0">
              <a:latin typeface="Kinetic Letters" panose="00000500000000000000" pitchFamily="50" charset="0"/>
              <a:cs typeface="Carlito"/>
            </a:endParaRPr>
          </a:p>
        </p:txBody>
      </p:sp>
      <p:sp>
        <p:nvSpPr>
          <p:cNvPr id="9" name="object 9"/>
          <p:cNvSpPr/>
          <p:nvPr/>
        </p:nvSpPr>
        <p:spPr>
          <a:xfrm>
            <a:off x="453933" y="3479069"/>
            <a:ext cx="2224278" cy="2462022"/>
          </a:xfrm>
          <a:prstGeom prst="rect">
            <a:avLst/>
          </a:prstGeom>
          <a:blipFill>
            <a:blip r:embed="rId3" cstate="print"/>
            <a:stretch>
              <a:fillRect/>
            </a:stretch>
          </a:blipFill>
        </p:spPr>
        <p:txBody>
          <a:bodyPr wrap="square" lIns="0" tIns="0" rIns="0" bIns="0" rtlCol="0"/>
          <a:lstStyle/>
          <a:p>
            <a:endParaRPr/>
          </a:p>
        </p:txBody>
      </p:sp>
      <p:sp>
        <p:nvSpPr>
          <p:cNvPr id="10" name="object 10"/>
          <p:cNvSpPr txBox="1"/>
          <p:nvPr/>
        </p:nvSpPr>
        <p:spPr>
          <a:xfrm>
            <a:off x="8510584" y="5130881"/>
            <a:ext cx="3569209" cy="1490152"/>
          </a:xfrm>
          <a:prstGeom prst="rect">
            <a:avLst/>
          </a:prstGeom>
        </p:spPr>
        <p:txBody>
          <a:bodyPr vert="horz" wrap="square" lIns="0" tIns="12700" rIns="0" bIns="0" rtlCol="0">
            <a:spAutoFit/>
          </a:bodyPr>
          <a:lstStyle/>
          <a:p>
            <a:pPr marL="12700" marR="5080" algn="ctr">
              <a:lnSpc>
                <a:spcPct val="99900"/>
              </a:lnSpc>
              <a:spcBef>
                <a:spcPts val="100"/>
              </a:spcBef>
            </a:pPr>
            <a:r>
              <a:rPr lang="en-US" sz="2400" b="1" spc="-5" dirty="0">
                <a:solidFill>
                  <a:srgbClr val="FF0000"/>
                </a:solidFill>
                <a:latin typeface="Kinetic Letters" panose="00000500000000000000" pitchFamily="50" charset="0"/>
                <a:cs typeface="Gothic Uralic"/>
              </a:rPr>
              <a:t>Where possible, we will aim to reduce the costs of transport by inviting visitors and external workshops into school.</a:t>
            </a:r>
            <a:endParaRPr sz="2400" dirty="0">
              <a:latin typeface="Kinetic Letters" panose="00000500000000000000" pitchFamily="50" charset="0"/>
              <a:cs typeface="Wingdings"/>
            </a:endParaRPr>
          </a:p>
        </p:txBody>
      </p:sp>
      <p:pic>
        <p:nvPicPr>
          <p:cNvPr id="1026" name="Picture 2" descr="Kaddi - Places to go and things to do!">
            <a:extLst>
              <a:ext uri="{FF2B5EF4-FFF2-40B4-BE49-F238E27FC236}">
                <a16:creationId xmlns:a16="http://schemas.microsoft.com/office/drawing/2014/main" id="{4374CF0B-98E7-4640-BC66-4EA9AF5A42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82512">
            <a:off x="2278566" y="5218215"/>
            <a:ext cx="3581400" cy="13640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5EDDC02-AFF7-493A-A628-FAD7FCB65552}"/>
              </a:ext>
            </a:extLst>
          </p:cNvPr>
          <p:cNvPicPr>
            <a:picLocks noChangeAspect="1"/>
          </p:cNvPicPr>
          <p:nvPr/>
        </p:nvPicPr>
        <p:blipFill rotWithShape="1">
          <a:blip r:embed="rId5"/>
          <a:srcRect l="920" t="25763" r="21320" b="31138"/>
          <a:stretch/>
        </p:blipFill>
        <p:spPr>
          <a:xfrm>
            <a:off x="5788317" y="3146910"/>
            <a:ext cx="4320309" cy="1346928"/>
          </a:xfrm>
          <a:prstGeom prst="rect">
            <a:avLst/>
          </a:prstGeom>
          <a:ln>
            <a:noFill/>
          </a:ln>
          <a:effectLst>
            <a:softEdge rad="112500"/>
          </a:effectLst>
        </p:spPr>
      </p:pic>
      <p:pic>
        <p:nvPicPr>
          <p:cNvPr id="11" name="Picture 2" descr="Lower Smite Farm : Nature Trail - Visit ...">
            <a:extLst>
              <a:ext uri="{FF2B5EF4-FFF2-40B4-BE49-F238E27FC236}">
                <a16:creationId xmlns:a16="http://schemas.microsoft.com/office/drawing/2014/main" id="{1180DEB7-58B6-4E11-BBCC-C3E75ED2819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07750" y="4579943"/>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 name="Picture 4" descr="When theatres will open again in the UK ...">
            <a:extLst>
              <a:ext uri="{FF2B5EF4-FFF2-40B4-BE49-F238E27FC236}">
                <a16:creationId xmlns:a16="http://schemas.microsoft.com/office/drawing/2014/main" id="{A1C751B4-955E-4046-9EA6-D95989AF16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58827" y="3349993"/>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8E1E2C-8D56-4543-BE27-2E4C977CE3B7}"/>
              </a:ext>
            </a:extLst>
          </p:cNvPr>
          <p:cNvPicPr>
            <a:picLocks noChangeAspect="1"/>
          </p:cNvPicPr>
          <p:nvPr/>
        </p:nvPicPr>
        <p:blipFill rotWithShape="1">
          <a:blip r:embed="rId3"/>
          <a:srcRect l="32500" t="23320" r="18125" b="31102"/>
          <a:stretch/>
        </p:blipFill>
        <p:spPr>
          <a:xfrm>
            <a:off x="1103971" y="1310640"/>
            <a:ext cx="9984059" cy="5181600"/>
          </a:xfrm>
          <a:prstGeom prst="rect">
            <a:avLst/>
          </a:prstGeom>
        </p:spPr>
      </p:pic>
      <p:sp>
        <p:nvSpPr>
          <p:cNvPr id="6" name="object 2">
            <a:extLst>
              <a:ext uri="{FF2B5EF4-FFF2-40B4-BE49-F238E27FC236}">
                <a16:creationId xmlns:a16="http://schemas.microsoft.com/office/drawing/2014/main" id="{26671EF4-7B5D-4BCC-B2AE-5367D5B6CA0D}"/>
              </a:ext>
            </a:extLst>
          </p:cNvPr>
          <p:cNvSpPr txBox="1">
            <a:spLocks noGrp="1"/>
          </p:cNvSpPr>
          <p:nvPr>
            <p:ph type="title"/>
          </p:nvPr>
        </p:nvSpPr>
        <p:spPr>
          <a:xfrm>
            <a:off x="1103970" y="365760"/>
            <a:ext cx="7887630" cy="936154"/>
          </a:xfrm>
          <a:prstGeom prst="rect">
            <a:avLst/>
          </a:prstGeom>
        </p:spPr>
        <p:txBody>
          <a:bodyPr vert="horz" wrap="square" lIns="0" tIns="12700" rIns="0" bIns="0" rtlCol="0">
            <a:spAutoFit/>
          </a:bodyPr>
          <a:lstStyle/>
          <a:p>
            <a:pPr marL="12700">
              <a:lnSpc>
                <a:spcPct val="100000"/>
              </a:lnSpc>
              <a:spcBef>
                <a:spcPts val="100"/>
              </a:spcBef>
            </a:pPr>
            <a:r>
              <a:rPr lang="en-US" sz="6000" u="sng" spc="-10" dirty="0">
                <a:latin typeface="Kinetic Letters" panose="00000500000000000000" pitchFamily="50" charset="0"/>
              </a:rPr>
              <a:t>Our Christian Ethos</a:t>
            </a:r>
            <a:endParaRPr sz="6000" u="sng" spc="-65" dirty="0">
              <a:latin typeface="Kinetic Letters" panose="00000500000000000000" pitchFamily="50" charset="0"/>
            </a:endParaRPr>
          </a:p>
        </p:txBody>
      </p:sp>
    </p:spTree>
    <p:extLst>
      <p:ext uri="{BB962C8B-B14F-4D97-AF65-F5344CB8AC3E}">
        <p14:creationId xmlns:p14="http://schemas.microsoft.com/office/powerpoint/2010/main" val="2013514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20600" y="611828"/>
            <a:ext cx="6862471" cy="936154"/>
          </a:xfrm>
          <a:prstGeom prst="rect">
            <a:avLst/>
          </a:prstGeom>
        </p:spPr>
        <p:txBody>
          <a:bodyPr vert="horz" wrap="square" lIns="0" tIns="12700" rIns="0" bIns="0" rtlCol="0">
            <a:spAutoFit/>
          </a:bodyPr>
          <a:lstStyle/>
          <a:p>
            <a:pPr marL="12700">
              <a:lnSpc>
                <a:spcPct val="100000"/>
              </a:lnSpc>
              <a:spcBef>
                <a:spcPts val="100"/>
              </a:spcBef>
            </a:pPr>
            <a:r>
              <a:rPr sz="6000" spc="-10" dirty="0">
                <a:latin typeface="Kinetic Letters" panose="00000500000000000000" pitchFamily="50" charset="0"/>
              </a:rPr>
              <a:t>Christian</a:t>
            </a:r>
            <a:r>
              <a:rPr sz="6000" spc="-90" dirty="0">
                <a:latin typeface="Kinetic Letters" panose="00000500000000000000" pitchFamily="50" charset="0"/>
              </a:rPr>
              <a:t> </a:t>
            </a:r>
            <a:r>
              <a:rPr sz="6000" spc="-65" dirty="0">
                <a:latin typeface="Kinetic Letters" panose="00000500000000000000" pitchFamily="50" charset="0"/>
              </a:rPr>
              <a:t>Values</a:t>
            </a:r>
          </a:p>
        </p:txBody>
      </p:sp>
      <p:grpSp>
        <p:nvGrpSpPr>
          <p:cNvPr id="3" name="object 3"/>
          <p:cNvGrpSpPr/>
          <p:nvPr/>
        </p:nvGrpSpPr>
        <p:grpSpPr>
          <a:xfrm>
            <a:off x="896111" y="2185416"/>
            <a:ext cx="2697480" cy="2446020"/>
            <a:chOff x="896111" y="2185416"/>
            <a:chExt cx="2697480" cy="2446020"/>
          </a:xfrm>
        </p:grpSpPr>
        <p:sp>
          <p:nvSpPr>
            <p:cNvPr id="4" name="object 4"/>
            <p:cNvSpPr/>
            <p:nvPr/>
          </p:nvSpPr>
          <p:spPr>
            <a:xfrm>
              <a:off x="896111" y="2185416"/>
              <a:ext cx="2697480" cy="2446019"/>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1439290" y="3795902"/>
              <a:ext cx="1609725" cy="52069"/>
            </a:xfrm>
            <a:custGeom>
              <a:avLst/>
              <a:gdLst/>
              <a:ahLst/>
              <a:cxnLst/>
              <a:rect l="l" t="t" r="r" b="b"/>
              <a:pathLst>
                <a:path w="1609725" h="52070">
                  <a:moveTo>
                    <a:pt x="1609344" y="0"/>
                  </a:moveTo>
                  <a:lnTo>
                    <a:pt x="0" y="0"/>
                  </a:lnTo>
                  <a:lnTo>
                    <a:pt x="0" y="51816"/>
                  </a:lnTo>
                  <a:lnTo>
                    <a:pt x="1609344" y="51816"/>
                  </a:lnTo>
                  <a:lnTo>
                    <a:pt x="1609344" y="0"/>
                  </a:lnTo>
                  <a:close/>
                </a:path>
              </a:pathLst>
            </a:custGeom>
            <a:solidFill>
              <a:srgbClr val="000000"/>
            </a:solidFill>
          </p:spPr>
          <p:txBody>
            <a:bodyPr wrap="square" lIns="0" tIns="0" rIns="0" bIns="0" rtlCol="0"/>
            <a:lstStyle/>
            <a:p>
              <a:endParaRPr/>
            </a:p>
          </p:txBody>
        </p:sp>
      </p:grpSp>
      <p:grpSp>
        <p:nvGrpSpPr>
          <p:cNvPr id="6" name="object 6"/>
          <p:cNvGrpSpPr/>
          <p:nvPr/>
        </p:nvGrpSpPr>
        <p:grpSpPr>
          <a:xfrm>
            <a:off x="1044384" y="1403330"/>
            <a:ext cx="6162040" cy="2239645"/>
            <a:chOff x="1158239" y="1685035"/>
            <a:chExt cx="6162040" cy="2239645"/>
          </a:xfrm>
        </p:grpSpPr>
        <p:sp>
          <p:nvSpPr>
            <p:cNvPr id="7" name="object 7"/>
            <p:cNvSpPr/>
            <p:nvPr/>
          </p:nvSpPr>
          <p:spPr>
            <a:xfrm>
              <a:off x="1158239" y="1685035"/>
              <a:ext cx="5895340" cy="59690"/>
            </a:xfrm>
            <a:custGeom>
              <a:avLst/>
              <a:gdLst/>
              <a:ahLst/>
              <a:cxnLst/>
              <a:rect l="l" t="t" r="r" b="b"/>
              <a:pathLst>
                <a:path w="5895340" h="59689">
                  <a:moveTo>
                    <a:pt x="5894832" y="0"/>
                  </a:moveTo>
                  <a:lnTo>
                    <a:pt x="0" y="0"/>
                  </a:lnTo>
                  <a:lnTo>
                    <a:pt x="0" y="59436"/>
                  </a:lnTo>
                  <a:lnTo>
                    <a:pt x="5894832" y="59436"/>
                  </a:lnTo>
                  <a:lnTo>
                    <a:pt x="5894832" y="0"/>
                  </a:lnTo>
                  <a:close/>
                </a:path>
              </a:pathLst>
            </a:custGeom>
            <a:solidFill>
              <a:srgbClr val="252525"/>
            </a:solidFill>
          </p:spPr>
          <p:txBody>
            <a:bodyPr wrap="square" lIns="0" tIns="0" rIns="0" bIns="0" rtlCol="0"/>
            <a:lstStyle/>
            <a:p>
              <a:endParaRPr/>
            </a:p>
          </p:txBody>
        </p:sp>
        <p:sp>
          <p:nvSpPr>
            <p:cNvPr id="8" name="object 8"/>
            <p:cNvSpPr/>
            <p:nvPr/>
          </p:nvSpPr>
          <p:spPr>
            <a:xfrm>
              <a:off x="4255007" y="1783079"/>
              <a:ext cx="3064764" cy="2141220"/>
            </a:xfrm>
            <a:prstGeom prst="rect">
              <a:avLst/>
            </a:prstGeom>
            <a:blipFill>
              <a:blip r:embed="rId4" cstate="print"/>
              <a:stretch>
                <a:fillRect/>
              </a:stretch>
            </a:blipFill>
          </p:spPr>
          <p:txBody>
            <a:bodyPr wrap="square" lIns="0" tIns="0" rIns="0" bIns="0" rtlCol="0"/>
            <a:lstStyle/>
            <a:p>
              <a:endParaRPr/>
            </a:p>
          </p:txBody>
        </p:sp>
      </p:grpSp>
      <p:sp>
        <p:nvSpPr>
          <p:cNvPr id="9" name="object 9"/>
          <p:cNvSpPr/>
          <p:nvPr/>
        </p:nvSpPr>
        <p:spPr>
          <a:xfrm>
            <a:off x="8142731" y="345947"/>
            <a:ext cx="2136648" cy="3076955"/>
          </a:xfrm>
          <a:prstGeom prst="rect">
            <a:avLst/>
          </a:prstGeom>
          <a:blipFill>
            <a:blip r:embed="rId5" cstate="print"/>
            <a:stretch>
              <a:fillRect/>
            </a:stretch>
          </a:blipFill>
        </p:spPr>
        <p:txBody>
          <a:bodyPr wrap="square" lIns="0" tIns="0" rIns="0" bIns="0" rtlCol="0"/>
          <a:lstStyle/>
          <a:p>
            <a:endParaRPr/>
          </a:p>
        </p:txBody>
      </p:sp>
      <p:sp>
        <p:nvSpPr>
          <p:cNvPr id="10" name="object 10"/>
          <p:cNvSpPr txBox="1"/>
          <p:nvPr/>
        </p:nvSpPr>
        <p:spPr>
          <a:xfrm>
            <a:off x="1426844" y="1594589"/>
            <a:ext cx="8569325" cy="2256155"/>
          </a:xfrm>
          <a:prstGeom prst="rect">
            <a:avLst/>
          </a:prstGeom>
        </p:spPr>
        <p:txBody>
          <a:bodyPr vert="horz" wrap="square" lIns="0" tIns="115570" rIns="0" bIns="0" rtlCol="0">
            <a:spAutoFit/>
          </a:bodyPr>
          <a:lstStyle/>
          <a:p>
            <a:pPr marL="6945630">
              <a:lnSpc>
                <a:spcPct val="100000"/>
              </a:lnSpc>
              <a:spcBef>
                <a:spcPts val="910"/>
              </a:spcBef>
            </a:pPr>
            <a:r>
              <a:rPr sz="4800">
                <a:latin typeface="Comic Sans MS"/>
                <a:cs typeface="Comic Sans MS"/>
              </a:rPr>
              <a:t>Trust</a:t>
            </a:r>
          </a:p>
          <a:p>
            <a:pPr marL="3310890">
              <a:lnSpc>
                <a:spcPts val="4880"/>
              </a:lnSpc>
              <a:spcBef>
                <a:spcPts val="750"/>
              </a:spcBef>
            </a:pPr>
            <a:r>
              <a:rPr sz="4400" u="heavy" spc="-5">
                <a:uFill>
                  <a:solidFill>
                    <a:srgbClr val="000000"/>
                  </a:solidFill>
                </a:uFill>
                <a:latin typeface="Comic Sans MS"/>
                <a:cs typeface="Comic Sans MS"/>
              </a:rPr>
              <a:t>Respect</a:t>
            </a:r>
            <a:endParaRPr sz="4400">
              <a:latin typeface="Comic Sans MS"/>
              <a:cs typeface="Comic Sans MS"/>
            </a:endParaRPr>
          </a:p>
          <a:p>
            <a:pPr marL="12700">
              <a:lnSpc>
                <a:spcPts val="5360"/>
              </a:lnSpc>
            </a:pPr>
            <a:r>
              <a:rPr sz="4800" spc="-5">
                <a:latin typeface="Comic Sans MS"/>
                <a:cs typeface="Comic Sans MS"/>
              </a:rPr>
              <a:t>Peace</a:t>
            </a:r>
            <a:endParaRPr sz="4800">
              <a:latin typeface="Comic Sans MS"/>
              <a:cs typeface="Comic Sans MS"/>
            </a:endParaRPr>
          </a:p>
        </p:txBody>
      </p:sp>
      <p:sp>
        <p:nvSpPr>
          <p:cNvPr id="11" name="object 11"/>
          <p:cNvSpPr/>
          <p:nvPr/>
        </p:nvSpPr>
        <p:spPr>
          <a:xfrm>
            <a:off x="8372220" y="2400554"/>
            <a:ext cx="1607820" cy="52069"/>
          </a:xfrm>
          <a:custGeom>
            <a:avLst/>
            <a:gdLst/>
            <a:ahLst/>
            <a:cxnLst/>
            <a:rect l="l" t="t" r="r" b="b"/>
            <a:pathLst>
              <a:path w="1607820" h="52069">
                <a:moveTo>
                  <a:pt x="1607820" y="0"/>
                </a:moveTo>
                <a:lnTo>
                  <a:pt x="0" y="0"/>
                </a:lnTo>
                <a:lnTo>
                  <a:pt x="0" y="51816"/>
                </a:lnTo>
                <a:lnTo>
                  <a:pt x="1607820" y="51816"/>
                </a:lnTo>
                <a:lnTo>
                  <a:pt x="1607820" y="0"/>
                </a:lnTo>
                <a:close/>
              </a:path>
            </a:pathLst>
          </a:custGeom>
          <a:solidFill>
            <a:srgbClr val="000000"/>
          </a:solidFill>
        </p:spPr>
        <p:txBody>
          <a:bodyPr wrap="square" lIns="0" tIns="0" rIns="0" bIns="0" rtlCol="0"/>
          <a:lstStyle/>
          <a:p>
            <a:endParaRPr/>
          </a:p>
        </p:txBody>
      </p:sp>
      <p:sp>
        <p:nvSpPr>
          <p:cNvPr id="12" name="object 12"/>
          <p:cNvSpPr/>
          <p:nvPr/>
        </p:nvSpPr>
        <p:spPr>
          <a:xfrm>
            <a:off x="8752331" y="3624071"/>
            <a:ext cx="3054096" cy="2767584"/>
          </a:xfrm>
          <a:prstGeom prst="rect">
            <a:avLst/>
          </a:prstGeom>
          <a:blipFill>
            <a:blip r:embed="rId6" cstate="print"/>
            <a:stretch>
              <a:fillRect/>
            </a:stretch>
          </a:blipFill>
        </p:spPr>
        <p:txBody>
          <a:bodyPr wrap="square" lIns="0" tIns="0" rIns="0" bIns="0" rtlCol="0"/>
          <a:lstStyle/>
          <a:p>
            <a:endParaRPr/>
          </a:p>
        </p:txBody>
      </p:sp>
      <p:sp>
        <p:nvSpPr>
          <p:cNvPr id="13" name="object 13"/>
          <p:cNvSpPr txBox="1"/>
          <p:nvPr/>
        </p:nvSpPr>
        <p:spPr>
          <a:xfrm>
            <a:off x="9321545" y="4953761"/>
            <a:ext cx="1915795" cy="391160"/>
          </a:xfrm>
          <a:prstGeom prst="rect">
            <a:avLst/>
          </a:prstGeom>
        </p:spPr>
        <p:txBody>
          <a:bodyPr vert="horz" wrap="square" lIns="0" tIns="12700" rIns="0" bIns="0" rtlCol="0">
            <a:spAutoFit/>
          </a:bodyPr>
          <a:lstStyle/>
          <a:p>
            <a:pPr marL="12700">
              <a:lnSpc>
                <a:spcPct val="100000"/>
              </a:lnSpc>
              <a:spcBef>
                <a:spcPts val="100"/>
              </a:spcBef>
            </a:pPr>
            <a:r>
              <a:rPr sz="2400" u="heavy">
                <a:uFill>
                  <a:solidFill>
                    <a:srgbClr val="000000"/>
                  </a:solidFill>
                </a:uFill>
                <a:latin typeface="Comic Sans MS"/>
                <a:cs typeface="Comic Sans MS"/>
              </a:rPr>
              <a:t>Perseverance</a:t>
            </a:r>
            <a:endParaRPr sz="2400">
              <a:latin typeface="Comic Sans MS"/>
              <a:cs typeface="Comic Sans MS"/>
            </a:endParaRPr>
          </a:p>
        </p:txBody>
      </p:sp>
      <p:sp>
        <p:nvSpPr>
          <p:cNvPr id="14" name="object 14"/>
          <p:cNvSpPr/>
          <p:nvPr/>
        </p:nvSpPr>
        <p:spPr>
          <a:xfrm>
            <a:off x="3901440" y="4061459"/>
            <a:ext cx="3598164" cy="2449067"/>
          </a:xfrm>
          <a:prstGeom prst="rect">
            <a:avLst/>
          </a:prstGeom>
          <a:blipFill>
            <a:blip r:embed="rId7" cstate="print"/>
            <a:stretch>
              <a:fillRect/>
            </a:stretch>
          </a:blipFill>
        </p:spPr>
        <p:txBody>
          <a:bodyPr wrap="square" lIns="0" tIns="0" rIns="0" bIns="0" rtlCol="0"/>
          <a:lstStyle/>
          <a:p>
            <a:endParaRPr/>
          </a:p>
        </p:txBody>
      </p:sp>
      <p:sp>
        <p:nvSpPr>
          <p:cNvPr id="15" name="object 15"/>
          <p:cNvSpPr txBox="1"/>
          <p:nvPr/>
        </p:nvSpPr>
        <p:spPr>
          <a:xfrm>
            <a:off x="4650485" y="5064963"/>
            <a:ext cx="2266315" cy="514350"/>
          </a:xfrm>
          <a:prstGeom prst="rect">
            <a:avLst/>
          </a:prstGeom>
        </p:spPr>
        <p:txBody>
          <a:bodyPr vert="horz" wrap="square" lIns="0" tIns="13335" rIns="0" bIns="0" rtlCol="0">
            <a:spAutoFit/>
          </a:bodyPr>
          <a:lstStyle/>
          <a:p>
            <a:pPr marL="12700">
              <a:lnSpc>
                <a:spcPct val="100000"/>
              </a:lnSpc>
              <a:spcBef>
                <a:spcPts val="105"/>
              </a:spcBef>
            </a:pPr>
            <a:r>
              <a:rPr sz="3200" u="heavy">
                <a:uFill>
                  <a:solidFill>
                    <a:srgbClr val="000000"/>
                  </a:solidFill>
                </a:uFill>
                <a:latin typeface="Comic Sans MS"/>
                <a:cs typeface="Comic Sans MS"/>
              </a:rPr>
              <a:t>Fo</a:t>
            </a:r>
            <a:r>
              <a:rPr sz="3200" u="heavy" spc="-15">
                <a:uFill>
                  <a:solidFill>
                    <a:srgbClr val="000000"/>
                  </a:solidFill>
                </a:uFill>
                <a:latin typeface="Comic Sans MS"/>
                <a:cs typeface="Comic Sans MS"/>
              </a:rPr>
              <a:t>r</a:t>
            </a:r>
            <a:r>
              <a:rPr sz="3200" u="heavy">
                <a:uFill>
                  <a:solidFill>
                    <a:srgbClr val="000000"/>
                  </a:solidFill>
                </a:uFill>
                <a:latin typeface="Comic Sans MS"/>
                <a:cs typeface="Comic Sans MS"/>
              </a:rPr>
              <a:t>giveness</a:t>
            </a:r>
            <a:endParaRPr sz="3200">
              <a:latin typeface="Comic Sans MS"/>
              <a:cs typeface="Comic Sans M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72820" y="416763"/>
            <a:ext cx="9485580" cy="742511"/>
          </a:xfrm>
          <a:prstGeom prst="rect">
            <a:avLst/>
          </a:prstGeom>
        </p:spPr>
        <p:txBody>
          <a:bodyPr vert="horz" wrap="square" lIns="0" tIns="81915" rIns="0" bIns="0" rtlCol="0">
            <a:spAutoFit/>
          </a:bodyPr>
          <a:lstStyle/>
          <a:p>
            <a:pPr marL="12700" marR="5080">
              <a:lnSpc>
                <a:spcPts val="4690"/>
              </a:lnSpc>
              <a:spcBef>
                <a:spcPts val="645"/>
              </a:spcBef>
            </a:pPr>
            <a:r>
              <a:rPr sz="5400" u="heavy" spc="-10" dirty="0">
                <a:uFill>
                  <a:solidFill>
                    <a:srgbClr val="252525"/>
                  </a:solidFill>
                </a:uFill>
                <a:latin typeface="Kinetic Letters" panose="00000500000000000000" pitchFamily="50" charset="0"/>
              </a:rPr>
              <a:t>Emotional </a:t>
            </a:r>
            <a:r>
              <a:rPr sz="5400" u="heavy" spc="-5" dirty="0">
                <a:uFill>
                  <a:solidFill>
                    <a:srgbClr val="252525"/>
                  </a:solidFill>
                </a:uFill>
                <a:latin typeface="Kinetic Letters" panose="00000500000000000000" pitchFamily="50" charset="0"/>
              </a:rPr>
              <a:t>Health and </a:t>
            </a:r>
            <a:r>
              <a:rPr sz="5400" u="heavy" spc="-25" dirty="0">
                <a:uFill>
                  <a:solidFill>
                    <a:srgbClr val="252525"/>
                  </a:solidFill>
                </a:uFill>
                <a:latin typeface="Kinetic Letters" panose="00000500000000000000" pitchFamily="50" charset="0"/>
              </a:rPr>
              <a:t>Wellbeing at </a:t>
            </a:r>
            <a:r>
              <a:rPr sz="5400" spc="-25" dirty="0">
                <a:latin typeface="Kinetic Letters" panose="00000500000000000000" pitchFamily="50" charset="0"/>
              </a:rPr>
              <a:t> </a:t>
            </a:r>
            <a:r>
              <a:rPr sz="5400" u="heavy" spc="-20" dirty="0">
                <a:uFill>
                  <a:solidFill>
                    <a:srgbClr val="252525"/>
                  </a:solidFill>
                </a:uFill>
                <a:latin typeface="Kinetic Letters" panose="00000500000000000000" pitchFamily="50" charset="0"/>
              </a:rPr>
              <a:t>Blakedown</a:t>
            </a:r>
            <a:endParaRPr sz="5400" dirty="0">
              <a:latin typeface="Kinetic Letters" panose="00000500000000000000" pitchFamily="50" charset="0"/>
            </a:endParaRPr>
          </a:p>
        </p:txBody>
      </p:sp>
      <p:sp>
        <p:nvSpPr>
          <p:cNvPr id="3" name="object 3"/>
          <p:cNvSpPr/>
          <p:nvPr/>
        </p:nvSpPr>
        <p:spPr>
          <a:xfrm>
            <a:off x="9595104" y="137160"/>
            <a:ext cx="2401061" cy="2841498"/>
          </a:xfrm>
          <a:prstGeom prst="rect">
            <a:avLst/>
          </a:prstGeom>
          <a:blipFill>
            <a:blip r:embed="rId3" cstate="print"/>
            <a:stretch>
              <a:fillRect/>
            </a:stretch>
          </a:blipFill>
        </p:spPr>
        <p:txBody>
          <a:bodyPr wrap="square" lIns="0" tIns="0" rIns="0" bIns="0" rtlCol="0"/>
          <a:lstStyle/>
          <a:p>
            <a:endParaRPr/>
          </a:p>
        </p:txBody>
      </p:sp>
      <p:sp>
        <p:nvSpPr>
          <p:cNvPr id="4" name="object 4"/>
          <p:cNvSpPr txBox="1"/>
          <p:nvPr/>
        </p:nvSpPr>
        <p:spPr>
          <a:xfrm>
            <a:off x="572820" y="1016081"/>
            <a:ext cx="11078210" cy="6291466"/>
          </a:xfrm>
          <a:prstGeom prst="rect">
            <a:avLst/>
          </a:prstGeom>
        </p:spPr>
        <p:txBody>
          <a:bodyPr vert="horz" wrap="square" lIns="0" tIns="12700" rIns="0" bIns="0" rtlCol="0">
            <a:spAutoFit/>
          </a:bodyPr>
          <a:lstStyle/>
          <a:p>
            <a:pPr marL="12700" marR="117475">
              <a:lnSpc>
                <a:spcPct val="100000"/>
              </a:lnSpc>
              <a:spcBef>
                <a:spcPts val="100"/>
              </a:spcBef>
            </a:pPr>
            <a:r>
              <a:rPr sz="2800" spc="-45" dirty="0">
                <a:latin typeface="Kinetic Letters" panose="00000500000000000000" pitchFamily="50" charset="0"/>
                <a:cs typeface="Carlito"/>
              </a:rPr>
              <a:t>We </a:t>
            </a:r>
            <a:r>
              <a:rPr sz="2800" dirty="0">
                <a:latin typeface="Kinetic Letters" panose="00000500000000000000" pitchFamily="50" charset="0"/>
                <a:cs typeface="Carlito"/>
              </a:rPr>
              <a:t>aim </a:t>
            </a:r>
            <a:r>
              <a:rPr sz="2800" spc="-15" dirty="0">
                <a:latin typeface="Kinetic Letters" panose="00000500000000000000" pitchFamily="50" charset="0"/>
                <a:cs typeface="Carlito"/>
              </a:rPr>
              <a:t>to promote </a:t>
            </a:r>
            <a:r>
              <a:rPr sz="2800" spc="-10" dirty="0">
                <a:latin typeface="Kinetic Letters" panose="00000500000000000000" pitchFamily="50" charset="0"/>
                <a:cs typeface="Carlito"/>
              </a:rPr>
              <a:t>positive mental </a:t>
            </a:r>
            <a:r>
              <a:rPr sz="2800" spc="-5" dirty="0">
                <a:latin typeface="Kinetic Letters" panose="00000500000000000000" pitchFamily="50" charset="0"/>
                <a:cs typeface="Carlito"/>
              </a:rPr>
              <a:t>health </a:t>
            </a:r>
            <a:r>
              <a:rPr sz="2800" spc="-20" dirty="0">
                <a:latin typeface="Kinetic Letters" panose="00000500000000000000" pitchFamily="50" charset="0"/>
                <a:cs typeface="Carlito"/>
              </a:rPr>
              <a:t>for </a:t>
            </a:r>
            <a:r>
              <a:rPr sz="2800" spc="-10" dirty="0">
                <a:latin typeface="Kinetic Letters" panose="00000500000000000000" pitchFamily="50" charset="0"/>
                <a:cs typeface="Carlito"/>
              </a:rPr>
              <a:t>every </a:t>
            </a:r>
            <a:r>
              <a:rPr sz="2800" dirty="0">
                <a:latin typeface="Kinetic Letters" panose="00000500000000000000" pitchFamily="50" charset="0"/>
                <a:cs typeface="Carlito"/>
              </a:rPr>
              <a:t>member </a:t>
            </a:r>
            <a:r>
              <a:rPr sz="2800" spc="-5" dirty="0">
                <a:latin typeface="Kinetic Letters" panose="00000500000000000000" pitchFamily="50" charset="0"/>
                <a:cs typeface="Carlito"/>
              </a:rPr>
              <a:t>of our </a:t>
            </a:r>
            <a:r>
              <a:rPr sz="2800" spc="-20" dirty="0">
                <a:latin typeface="Kinetic Letters" panose="00000500000000000000" pitchFamily="50" charset="0"/>
                <a:cs typeface="Carlito"/>
              </a:rPr>
              <a:t>staff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pupil </a:t>
            </a:r>
            <a:r>
              <a:rPr sz="2800" spc="-35" dirty="0">
                <a:latin typeface="Kinetic Letters" panose="00000500000000000000" pitchFamily="50" charset="0"/>
                <a:cs typeface="Carlito"/>
              </a:rPr>
              <a:t>body.  </a:t>
            </a:r>
            <a:r>
              <a:rPr sz="2800" spc="-45" dirty="0">
                <a:latin typeface="Kinetic Letters" panose="00000500000000000000" pitchFamily="50" charset="0"/>
                <a:cs typeface="Carlito"/>
              </a:rPr>
              <a:t>We </a:t>
            </a:r>
            <a:r>
              <a:rPr sz="2800" spc="-10" dirty="0">
                <a:latin typeface="Kinetic Letters" panose="00000500000000000000" pitchFamily="50" charset="0"/>
                <a:cs typeface="Carlito"/>
              </a:rPr>
              <a:t>pursue </a:t>
            </a:r>
            <a:r>
              <a:rPr sz="2800" dirty="0">
                <a:latin typeface="Kinetic Letters" panose="00000500000000000000" pitchFamily="50" charset="0"/>
                <a:cs typeface="Carlito"/>
              </a:rPr>
              <a:t>this aim </a:t>
            </a:r>
            <a:r>
              <a:rPr sz="2800" spc="-5" dirty="0">
                <a:latin typeface="Kinetic Letters" panose="00000500000000000000" pitchFamily="50" charset="0"/>
                <a:cs typeface="Carlito"/>
              </a:rPr>
              <a:t>using </a:t>
            </a:r>
            <a:r>
              <a:rPr sz="2800" spc="-15" dirty="0">
                <a:latin typeface="Kinetic Letters" panose="00000500000000000000" pitchFamily="50" charset="0"/>
                <a:cs typeface="Carlito"/>
              </a:rPr>
              <a:t>universal </a:t>
            </a:r>
            <a:r>
              <a:rPr sz="2800" spc="-5" dirty="0">
                <a:latin typeface="Kinetic Letters" panose="00000500000000000000" pitchFamily="50" charset="0"/>
                <a:cs typeface="Carlito"/>
              </a:rPr>
              <a:t>(whole school </a:t>
            </a:r>
            <a:r>
              <a:rPr sz="2800" spc="-10" dirty="0">
                <a:latin typeface="Kinetic Letters" panose="00000500000000000000" pitchFamily="50" charset="0"/>
                <a:cs typeface="Carlito"/>
              </a:rPr>
              <a:t>approaches), </a:t>
            </a:r>
            <a:r>
              <a:rPr sz="2800" spc="-15" dirty="0">
                <a:latin typeface="Kinetic Letters" panose="00000500000000000000" pitchFamily="50" charset="0"/>
                <a:cs typeface="Carlito"/>
              </a:rPr>
              <a:t>targeted </a:t>
            </a:r>
            <a:r>
              <a:rPr sz="2800" dirty="0">
                <a:latin typeface="Kinetic Letters" panose="00000500000000000000" pitchFamily="50" charset="0"/>
                <a:cs typeface="Carlito"/>
              </a:rPr>
              <a:t>and </a:t>
            </a:r>
            <a:r>
              <a:rPr sz="2800" spc="-5" dirty="0" err="1">
                <a:latin typeface="Kinetic Letters" panose="00000500000000000000" pitchFamily="50" charset="0"/>
                <a:cs typeface="Carlito"/>
              </a:rPr>
              <a:t>specialised</a:t>
            </a:r>
            <a:r>
              <a:rPr sz="2800" spc="-5" dirty="0">
                <a:latin typeface="Kinetic Letters" panose="00000500000000000000" pitchFamily="50" charset="0"/>
                <a:cs typeface="Carlito"/>
              </a:rPr>
              <a:t> </a:t>
            </a:r>
            <a:r>
              <a:rPr sz="2800" spc="-10" dirty="0">
                <a:latin typeface="Kinetic Letters" panose="00000500000000000000" pitchFamily="50" charset="0"/>
                <a:cs typeface="Carlito"/>
              </a:rPr>
              <a:t>approaches supported by </a:t>
            </a:r>
            <a:r>
              <a:rPr sz="2800" dirty="0">
                <a:latin typeface="Kinetic Letters" panose="00000500000000000000" pitchFamily="50" charset="0"/>
                <a:cs typeface="Carlito"/>
              </a:rPr>
              <a:t>the </a:t>
            </a:r>
            <a:r>
              <a:rPr sz="2800" spc="-5" dirty="0">
                <a:latin typeface="Kinetic Letters" panose="00000500000000000000" pitchFamily="50" charset="0"/>
                <a:cs typeface="Carlito"/>
              </a:rPr>
              <a:t>emotional health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wellbeing</a:t>
            </a:r>
            <a:r>
              <a:rPr sz="2800" dirty="0">
                <a:latin typeface="Kinetic Letters" panose="00000500000000000000" pitchFamily="50" charset="0"/>
                <a:cs typeface="Carlito"/>
              </a:rPr>
              <a:t> </a:t>
            </a:r>
            <a:r>
              <a:rPr sz="2800" spc="-35" dirty="0">
                <a:latin typeface="Kinetic Letters" panose="00000500000000000000" pitchFamily="50" charset="0"/>
                <a:cs typeface="Carlito"/>
              </a:rPr>
              <a:t>pathway.</a:t>
            </a:r>
            <a:endParaRPr sz="2800" dirty="0">
              <a:latin typeface="Kinetic Letters" panose="00000500000000000000" pitchFamily="50" charset="0"/>
              <a:cs typeface="Carlito"/>
            </a:endParaRPr>
          </a:p>
          <a:p>
            <a:pPr>
              <a:lnSpc>
                <a:spcPct val="100000"/>
              </a:lnSpc>
              <a:spcBef>
                <a:spcPts val="10"/>
              </a:spcBef>
            </a:pPr>
            <a:endParaRPr sz="2400" dirty="0">
              <a:latin typeface="Kinetic Letters" panose="00000500000000000000" pitchFamily="50" charset="0"/>
              <a:cs typeface="Carlito"/>
            </a:endParaRPr>
          </a:p>
          <a:p>
            <a:pPr marL="12700" marR="5080">
              <a:lnSpc>
                <a:spcPct val="100000"/>
              </a:lnSpc>
            </a:pPr>
            <a:r>
              <a:rPr sz="2800" dirty="0">
                <a:latin typeface="Kinetic Letters" panose="00000500000000000000" pitchFamily="50" charset="0"/>
                <a:cs typeface="Carlito"/>
              </a:rPr>
              <a:t>In </a:t>
            </a:r>
            <a:r>
              <a:rPr sz="2800" spc="-5" dirty="0">
                <a:latin typeface="Kinetic Letters" panose="00000500000000000000" pitchFamily="50" charset="0"/>
                <a:cs typeface="Carlito"/>
              </a:rPr>
              <a:t>addition </a:t>
            </a:r>
            <a:r>
              <a:rPr sz="2800" spc="-15" dirty="0">
                <a:latin typeface="Kinetic Letters" panose="00000500000000000000" pitchFamily="50" charset="0"/>
                <a:cs typeface="Carlito"/>
              </a:rPr>
              <a:t>to </a:t>
            </a:r>
            <a:r>
              <a:rPr sz="2800" spc="-10" dirty="0">
                <a:latin typeface="Kinetic Letters" panose="00000500000000000000" pitchFamily="50" charset="0"/>
                <a:cs typeface="Carlito"/>
              </a:rPr>
              <a:t>promoting positive mental </a:t>
            </a:r>
            <a:r>
              <a:rPr sz="2800" spc="-5" dirty="0">
                <a:latin typeface="Kinetic Letters" panose="00000500000000000000" pitchFamily="50" charset="0"/>
                <a:cs typeface="Carlito"/>
              </a:rPr>
              <a:t>health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wellbeing, </a:t>
            </a:r>
            <a:r>
              <a:rPr sz="2800" spc="-15" dirty="0">
                <a:latin typeface="Kinetic Letters" panose="00000500000000000000" pitchFamily="50" charset="0"/>
                <a:cs typeface="Carlito"/>
              </a:rPr>
              <a:t>we </a:t>
            </a:r>
            <a:r>
              <a:rPr sz="2800" dirty="0">
                <a:latin typeface="Kinetic Letters" panose="00000500000000000000" pitchFamily="50" charset="0"/>
                <a:cs typeface="Carlito"/>
              </a:rPr>
              <a:t>aim </a:t>
            </a:r>
            <a:r>
              <a:rPr sz="2800" spc="-15" dirty="0">
                <a:latin typeface="Kinetic Letters" panose="00000500000000000000" pitchFamily="50" charset="0"/>
                <a:cs typeface="Carlito"/>
              </a:rPr>
              <a:t>to </a:t>
            </a:r>
            <a:r>
              <a:rPr sz="2800" spc="-10" dirty="0" err="1">
                <a:latin typeface="Kinetic Letters" panose="00000500000000000000" pitchFamily="50" charset="0"/>
                <a:cs typeface="Carlito"/>
              </a:rPr>
              <a:t>recognise</a:t>
            </a:r>
            <a:r>
              <a:rPr sz="2800" spc="-10" dirty="0">
                <a:latin typeface="Kinetic Letters" panose="00000500000000000000" pitchFamily="50" charset="0"/>
                <a:cs typeface="Carlito"/>
              </a:rPr>
              <a:t> </a:t>
            </a:r>
            <a:r>
              <a:rPr sz="2800" dirty="0">
                <a:latin typeface="Kinetic Letters" panose="00000500000000000000" pitchFamily="50" charset="0"/>
                <a:cs typeface="Carlito"/>
              </a:rPr>
              <a:t>and </a:t>
            </a:r>
            <a:r>
              <a:rPr sz="2800" spc="-10" dirty="0">
                <a:latin typeface="Kinetic Letters" panose="00000500000000000000" pitchFamily="50" charset="0"/>
                <a:cs typeface="Carlito"/>
              </a:rPr>
              <a:t>respond </a:t>
            </a:r>
            <a:r>
              <a:rPr sz="2800" spc="-15" dirty="0">
                <a:latin typeface="Kinetic Letters" panose="00000500000000000000" pitchFamily="50" charset="0"/>
                <a:cs typeface="Carlito"/>
              </a:rPr>
              <a:t>to </a:t>
            </a:r>
            <a:r>
              <a:rPr sz="2800" spc="-5" dirty="0">
                <a:latin typeface="Kinetic Letters" panose="00000500000000000000" pitchFamily="50" charset="0"/>
                <a:cs typeface="Carlito"/>
              </a:rPr>
              <a:t>need </a:t>
            </a:r>
            <a:r>
              <a:rPr sz="2800" dirty="0">
                <a:latin typeface="Kinetic Letters" panose="00000500000000000000" pitchFamily="50" charset="0"/>
                <a:cs typeface="Carlito"/>
              </a:rPr>
              <a:t>as it arises. </a:t>
            </a:r>
            <a:r>
              <a:rPr sz="2800" spc="-15" dirty="0">
                <a:latin typeface="Kinetic Letters" panose="00000500000000000000" pitchFamily="50" charset="0"/>
                <a:cs typeface="Carlito"/>
              </a:rPr>
              <a:t>By </a:t>
            </a:r>
            <a:r>
              <a:rPr sz="2800" spc="-5" dirty="0">
                <a:latin typeface="Kinetic Letters" panose="00000500000000000000" pitchFamily="50" charset="0"/>
                <a:cs typeface="Carlito"/>
              </a:rPr>
              <a:t>developing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implementing </a:t>
            </a:r>
            <a:r>
              <a:rPr sz="2800" spc="-10" dirty="0">
                <a:latin typeface="Kinetic Letters" panose="00000500000000000000" pitchFamily="50" charset="0"/>
                <a:cs typeface="Carlito"/>
              </a:rPr>
              <a:t>practical, </a:t>
            </a:r>
            <a:r>
              <a:rPr sz="2800" spc="-15" dirty="0">
                <a:latin typeface="Kinetic Letters" panose="00000500000000000000" pitchFamily="50" charset="0"/>
                <a:cs typeface="Carlito"/>
              </a:rPr>
              <a:t>relevant </a:t>
            </a:r>
            <a:r>
              <a:rPr sz="2800" dirty="0">
                <a:latin typeface="Kinetic Letters" panose="00000500000000000000" pitchFamily="50" charset="0"/>
                <a:cs typeface="Carlito"/>
              </a:rPr>
              <a:t>and </a:t>
            </a:r>
            <a:r>
              <a:rPr sz="2800" spc="-15" dirty="0">
                <a:latin typeface="Kinetic Letters" panose="00000500000000000000" pitchFamily="50" charset="0"/>
                <a:cs typeface="Carlito"/>
              </a:rPr>
              <a:t>effective </a:t>
            </a:r>
            <a:r>
              <a:rPr sz="2800" spc="-10" dirty="0">
                <a:latin typeface="Kinetic Letters" panose="00000500000000000000" pitchFamily="50" charset="0"/>
                <a:cs typeface="Carlito"/>
              </a:rPr>
              <a:t>mental </a:t>
            </a:r>
            <a:r>
              <a:rPr sz="2800" spc="-5" dirty="0">
                <a:latin typeface="Kinetic Letters" panose="00000500000000000000" pitchFamily="50" charset="0"/>
                <a:cs typeface="Carlito"/>
              </a:rPr>
              <a:t>health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wellbeing policies </a:t>
            </a:r>
            <a:r>
              <a:rPr sz="2800" dirty="0">
                <a:latin typeface="Kinetic Letters" panose="00000500000000000000" pitchFamily="50" charset="0"/>
                <a:cs typeface="Carlito"/>
              </a:rPr>
              <a:t>and </a:t>
            </a:r>
            <a:r>
              <a:rPr sz="2800" spc="-10" dirty="0">
                <a:latin typeface="Kinetic Letters" panose="00000500000000000000" pitchFamily="50" charset="0"/>
                <a:cs typeface="Carlito"/>
              </a:rPr>
              <a:t>procedures </a:t>
            </a:r>
            <a:r>
              <a:rPr sz="2800" spc="-15" dirty="0">
                <a:latin typeface="Kinetic Letters" panose="00000500000000000000" pitchFamily="50" charset="0"/>
                <a:cs typeface="Carlito"/>
              </a:rPr>
              <a:t>we </a:t>
            </a:r>
            <a:r>
              <a:rPr sz="2800" spc="-10" dirty="0">
                <a:latin typeface="Kinetic Letters" panose="00000500000000000000" pitchFamily="50" charset="0"/>
                <a:cs typeface="Carlito"/>
              </a:rPr>
              <a:t>can </a:t>
            </a:r>
            <a:r>
              <a:rPr sz="2800" spc="-15" dirty="0">
                <a:latin typeface="Kinetic Letters" panose="00000500000000000000" pitchFamily="50" charset="0"/>
                <a:cs typeface="Carlito"/>
              </a:rPr>
              <a:t>promote </a:t>
            </a:r>
            <a:r>
              <a:rPr sz="2800" dirty="0">
                <a:latin typeface="Kinetic Letters" panose="00000500000000000000" pitchFamily="50" charset="0"/>
                <a:cs typeface="Carlito"/>
              </a:rPr>
              <a:t>a </a:t>
            </a:r>
            <a:r>
              <a:rPr sz="2800" spc="-25" dirty="0">
                <a:latin typeface="Kinetic Letters" panose="00000500000000000000" pitchFamily="50" charset="0"/>
                <a:cs typeface="Carlito"/>
              </a:rPr>
              <a:t>safe </a:t>
            </a:r>
            <a:r>
              <a:rPr sz="2800" dirty="0">
                <a:latin typeface="Kinetic Letters" panose="00000500000000000000" pitchFamily="50" charset="0"/>
                <a:cs typeface="Carlito"/>
              </a:rPr>
              <a:t>and  </a:t>
            </a:r>
            <a:r>
              <a:rPr sz="2800" spc="-10" dirty="0">
                <a:latin typeface="Kinetic Letters" panose="00000500000000000000" pitchFamily="50" charset="0"/>
                <a:cs typeface="Carlito"/>
              </a:rPr>
              <a:t>stable </a:t>
            </a:r>
            <a:r>
              <a:rPr sz="2800" spc="-15" dirty="0">
                <a:latin typeface="Kinetic Letters" panose="00000500000000000000" pitchFamily="50" charset="0"/>
                <a:cs typeface="Carlito"/>
              </a:rPr>
              <a:t>environment </a:t>
            </a:r>
            <a:r>
              <a:rPr sz="2800" spc="-20" dirty="0">
                <a:latin typeface="Kinetic Letters" panose="00000500000000000000" pitchFamily="50" charset="0"/>
                <a:cs typeface="Carlito"/>
              </a:rPr>
              <a:t>for </a:t>
            </a:r>
            <a:r>
              <a:rPr sz="2800" spc="-5" dirty="0">
                <a:latin typeface="Kinetic Letters" panose="00000500000000000000" pitchFamily="50" charset="0"/>
                <a:cs typeface="Carlito"/>
              </a:rPr>
              <a:t>pupils </a:t>
            </a:r>
            <a:r>
              <a:rPr sz="2800" spc="-15" dirty="0">
                <a:latin typeface="Kinetic Letters" panose="00000500000000000000" pitchFamily="50" charset="0"/>
                <a:cs typeface="Carlito"/>
              </a:rPr>
              <a:t>affected </a:t>
            </a:r>
            <a:r>
              <a:rPr sz="2800" spc="-5" dirty="0">
                <a:latin typeface="Kinetic Letters" panose="00000500000000000000" pitchFamily="50" charset="0"/>
                <a:cs typeface="Carlito"/>
              </a:rPr>
              <a:t>both </a:t>
            </a:r>
            <a:r>
              <a:rPr sz="2800" spc="-25" dirty="0">
                <a:latin typeface="Kinetic Letters" panose="00000500000000000000" pitchFamily="50" charset="0"/>
                <a:cs typeface="Carlito"/>
              </a:rPr>
              <a:t>directly,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indirectly </a:t>
            </a:r>
            <a:r>
              <a:rPr sz="2800" spc="-10" dirty="0">
                <a:latin typeface="Kinetic Letters" panose="00000500000000000000" pitchFamily="50" charset="0"/>
                <a:cs typeface="Carlito"/>
              </a:rPr>
              <a:t>by mental </a:t>
            </a:r>
            <a:r>
              <a:rPr sz="2800" spc="-5" dirty="0">
                <a:latin typeface="Kinetic Letters" panose="00000500000000000000" pitchFamily="50" charset="0"/>
                <a:cs typeface="Carlito"/>
              </a:rPr>
              <a:t>health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wellbeing</a:t>
            </a:r>
            <a:r>
              <a:rPr sz="2800" spc="-20" dirty="0">
                <a:latin typeface="Kinetic Letters" panose="00000500000000000000" pitchFamily="50" charset="0"/>
                <a:cs typeface="Carlito"/>
              </a:rPr>
              <a:t> </a:t>
            </a:r>
            <a:r>
              <a:rPr sz="2800" spc="-5" dirty="0">
                <a:latin typeface="Kinetic Letters" panose="00000500000000000000" pitchFamily="50" charset="0"/>
                <a:cs typeface="Carlito"/>
              </a:rPr>
              <a:t>issues.</a:t>
            </a:r>
            <a:endParaRPr lang="en-GB" sz="2800" spc="-5" dirty="0">
              <a:latin typeface="Kinetic Letters" panose="00000500000000000000" pitchFamily="50" charset="0"/>
              <a:cs typeface="Carlito"/>
            </a:endParaRPr>
          </a:p>
          <a:p>
            <a:pPr marL="12700" marR="5080">
              <a:lnSpc>
                <a:spcPct val="100000"/>
              </a:lnSpc>
            </a:pPr>
            <a:endParaRPr lang="en-GB" sz="2800" spc="-5" dirty="0">
              <a:latin typeface="Kinetic Letters" panose="00000500000000000000" pitchFamily="50" charset="0"/>
              <a:cs typeface="Carlito"/>
            </a:endParaRPr>
          </a:p>
          <a:p>
            <a:pPr marL="12700" marR="5080">
              <a:lnSpc>
                <a:spcPct val="100000"/>
              </a:lnSpc>
            </a:pPr>
            <a:r>
              <a:rPr lang="en-GB" sz="2800" spc="-5" dirty="0">
                <a:latin typeface="Kinetic Letters" panose="00000500000000000000" pitchFamily="50" charset="0"/>
                <a:cs typeface="Carlito"/>
              </a:rPr>
              <a:t>Children will experience clear well-being strategies during our PSHE sessions, Worship and our weekly well-being Wednesday class time.</a:t>
            </a:r>
            <a:endParaRPr sz="2800" dirty="0">
              <a:latin typeface="Kinetic Letters" panose="00000500000000000000" pitchFamily="50" charset="0"/>
              <a:cs typeface="Carlito"/>
            </a:endParaRPr>
          </a:p>
          <a:p>
            <a:pPr>
              <a:lnSpc>
                <a:spcPct val="100000"/>
              </a:lnSpc>
              <a:spcBef>
                <a:spcPts val="15"/>
              </a:spcBef>
            </a:pPr>
            <a:endParaRPr sz="2400" dirty="0">
              <a:latin typeface="Kinetic Letters" panose="00000500000000000000" pitchFamily="50" charset="0"/>
              <a:cs typeface="Carlito"/>
            </a:endParaRPr>
          </a:p>
          <a:p>
            <a:pPr marL="12700" marR="414655">
              <a:lnSpc>
                <a:spcPct val="100000"/>
              </a:lnSpc>
              <a:spcBef>
                <a:spcPts val="5"/>
              </a:spcBef>
            </a:pPr>
            <a:r>
              <a:rPr sz="2800" spc="-5" dirty="0">
                <a:latin typeface="Kinetic Letters" panose="00000500000000000000" pitchFamily="50" charset="0"/>
                <a:cs typeface="Carlito"/>
              </a:rPr>
              <a:t>*Further </a:t>
            </a:r>
            <a:r>
              <a:rPr sz="2800" spc="-10" dirty="0">
                <a:latin typeface="Kinetic Letters" panose="00000500000000000000" pitchFamily="50" charset="0"/>
                <a:cs typeface="Carlito"/>
              </a:rPr>
              <a:t>information can </a:t>
            </a:r>
            <a:r>
              <a:rPr sz="2800" spc="-5" dirty="0">
                <a:latin typeface="Kinetic Letters" panose="00000500000000000000" pitchFamily="50" charset="0"/>
                <a:cs typeface="Carlito"/>
              </a:rPr>
              <a:t>be </a:t>
            </a:r>
            <a:r>
              <a:rPr sz="2800" spc="-15" dirty="0">
                <a:latin typeface="Kinetic Letters" panose="00000500000000000000" pitchFamily="50" charset="0"/>
                <a:cs typeface="Carlito"/>
              </a:rPr>
              <a:t>found </a:t>
            </a:r>
            <a:r>
              <a:rPr sz="2800" spc="-5" dirty="0">
                <a:latin typeface="Kinetic Letters" panose="00000500000000000000" pitchFamily="50" charset="0"/>
                <a:cs typeface="Carlito"/>
              </a:rPr>
              <a:t>on our </a:t>
            </a:r>
            <a:r>
              <a:rPr sz="2800" spc="-15" dirty="0">
                <a:latin typeface="Kinetic Letters" panose="00000500000000000000" pitchFamily="50" charset="0"/>
                <a:cs typeface="Carlito"/>
              </a:rPr>
              <a:t>website </a:t>
            </a:r>
            <a:r>
              <a:rPr sz="2800" spc="-5" dirty="0">
                <a:latin typeface="Kinetic Letters" panose="00000500000000000000" pitchFamily="50" charset="0"/>
                <a:cs typeface="Carlito"/>
              </a:rPr>
              <a:t>or </a:t>
            </a:r>
            <a:r>
              <a:rPr sz="2800" spc="-15" dirty="0" err="1">
                <a:latin typeface="Kinetic Letters" panose="00000500000000000000" pitchFamily="50" charset="0"/>
                <a:cs typeface="Carlito"/>
              </a:rPr>
              <a:t>Mrs</a:t>
            </a:r>
            <a:r>
              <a:rPr sz="2800" spc="-15" dirty="0">
                <a:latin typeface="Kinetic Letters" panose="00000500000000000000" pitchFamily="50" charset="0"/>
                <a:cs typeface="Carlito"/>
              </a:rPr>
              <a:t> </a:t>
            </a:r>
            <a:r>
              <a:rPr sz="2800" spc="-10" dirty="0">
                <a:latin typeface="Kinetic Letters" panose="00000500000000000000" pitchFamily="50" charset="0"/>
                <a:cs typeface="Carlito"/>
              </a:rPr>
              <a:t>Marshall</a:t>
            </a:r>
            <a:r>
              <a:rPr lang="en-GB" sz="2800" spc="-10" dirty="0">
                <a:latin typeface="Kinetic Letters" panose="00000500000000000000" pitchFamily="50" charset="0"/>
                <a:cs typeface="Carlito"/>
              </a:rPr>
              <a:t> and Mrs Nash</a:t>
            </a:r>
            <a:r>
              <a:rPr sz="2800" spc="-10" dirty="0">
                <a:latin typeface="Kinetic Letters" panose="00000500000000000000" pitchFamily="50" charset="0"/>
                <a:cs typeface="Carlito"/>
              </a:rPr>
              <a:t>, </a:t>
            </a:r>
            <a:r>
              <a:rPr sz="2800" spc="-5" dirty="0">
                <a:latin typeface="Kinetic Letters" panose="00000500000000000000" pitchFamily="50" charset="0"/>
                <a:cs typeface="Carlito"/>
              </a:rPr>
              <a:t>our </a:t>
            </a:r>
            <a:r>
              <a:rPr sz="2800" spc="-10" dirty="0">
                <a:latin typeface="Kinetic Letters" panose="00000500000000000000" pitchFamily="50" charset="0"/>
                <a:cs typeface="Carlito"/>
              </a:rPr>
              <a:t>Mental </a:t>
            </a:r>
            <a:r>
              <a:rPr sz="2800" dirty="0">
                <a:latin typeface="Kinetic Letters" panose="00000500000000000000" pitchFamily="50" charset="0"/>
                <a:cs typeface="Carlito"/>
              </a:rPr>
              <a:t>Health  </a:t>
            </a:r>
            <a:r>
              <a:rPr sz="2800" spc="-15" dirty="0">
                <a:latin typeface="Kinetic Letters" panose="00000500000000000000" pitchFamily="50" charset="0"/>
                <a:cs typeface="Carlito"/>
              </a:rPr>
              <a:t>First </a:t>
            </a:r>
            <a:r>
              <a:rPr sz="2800" spc="-35" dirty="0">
                <a:latin typeface="Kinetic Letters" panose="00000500000000000000" pitchFamily="50" charset="0"/>
                <a:cs typeface="Carlito"/>
              </a:rPr>
              <a:t>Aider</a:t>
            </a:r>
            <a:r>
              <a:rPr lang="en-GB" sz="2800" spc="-35" dirty="0">
                <a:latin typeface="Kinetic Letters" panose="00000500000000000000" pitchFamily="50" charset="0"/>
                <a:cs typeface="Carlito"/>
              </a:rPr>
              <a:t>s</a:t>
            </a:r>
            <a:r>
              <a:rPr sz="2800" spc="-35" dirty="0">
                <a:latin typeface="Kinetic Letters" panose="00000500000000000000" pitchFamily="50" charset="0"/>
                <a:cs typeface="Carlito"/>
              </a:rPr>
              <a:t>, </a:t>
            </a:r>
            <a:r>
              <a:rPr sz="2800" spc="-10" dirty="0">
                <a:latin typeface="Kinetic Letters" panose="00000500000000000000" pitchFamily="50" charset="0"/>
                <a:cs typeface="Carlito"/>
              </a:rPr>
              <a:t>can </a:t>
            </a:r>
            <a:r>
              <a:rPr sz="2800" spc="-5" dirty="0">
                <a:latin typeface="Kinetic Letters" panose="00000500000000000000" pitchFamily="50" charset="0"/>
                <a:cs typeface="Carlito"/>
              </a:rPr>
              <a:t>be </a:t>
            </a:r>
            <a:r>
              <a:rPr sz="2800" spc="-15" dirty="0">
                <a:latin typeface="Kinetic Letters" panose="00000500000000000000" pitchFamily="50" charset="0"/>
                <a:cs typeface="Carlito"/>
              </a:rPr>
              <a:t>contacted </a:t>
            </a:r>
            <a:r>
              <a:rPr sz="2800" dirty="0">
                <a:latin typeface="Kinetic Letters" panose="00000500000000000000" pitchFamily="50" charset="0"/>
                <a:cs typeface="Carlito"/>
              </a:rPr>
              <a:t>via the </a:t>
            </a:r>
            <a:r>
              <a:rPr sz="2800" spc="-10" dirty="0">
                <a:latin typeface="Kinetic Letters" panose="00000500000000000000" pitchFamily="50" charset="0"/>
                <a:cs typeface="Carlito"/>
              </a:rPr>
              <a:t>office</a:t>
            </a:r>
            <a:r>
              <a:rPr lang="en-GB" sz="2800" spc="-10" dirty="0">
                <a:latin typeface="Kinetic Letters" panose="00000500000000000000" pitchFamily="50" charset="0"/>
                <a:cs typeface="Carlito"/>
              </a:rPr>
              <a:t>.</a:t>
            </a:r>
          </a:p>
          <a:p>
            <a:pPr marL="12700" marR="414655">
              <a:lnSpc>
                <a:spcPct val="100000"/>
              </a:lnSpc>
              <a:spcBef>
                <a:spcPts val="5"/>
              </a:spcBef>
            </a:pPr>
            <a:endParaRPr sz="2400" dirty="0">
              <a:latin typeface="Carlito"/>
              <a:cs typeface="Carlit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18939-9DE6-4462-937A-524EF2257A66}"/>
              </a:ext>
            </a:extLst>
          </p:cNvPr>
          <p:cNvSpPr>
            <a:spLocks noGrp="1"/>
          </p:cNvSpPr>
          <p:nvPr>
            <p:ph type="title"/>
          </p:nvPr>
        </p:nvSpPr>
        <p:spPr>
          <a:xfrm>
            <a:off x="568043" y="292488"/>
            <a:ext cx="10744200" cy="923330"/>
          </a:xfrm>
        </p:spPr>
        <p:txBody>
          <a:bodyPr/>
          <a:lstStyle/>
          <a:p>
            <a:r>
              <a:rPr lang="en-GB" sz="6000" u="sng" dirty="0">
                <a:latin typeface="Kinetic Letters" panose="00000500000000000000" pitchFamily="50" charset="0"/>
              </a:rPr>
              <a:t>Supporting Families Offer – prev. Early Help</a:t>
            </a:r>
          </a:p>
        </p:txBody>
      </p:sp>
      <p:pic>
        <p:nvPicPr>
          <p:cNvPr id="3" name="Picture 2">
            <a:extLst>
              <a:ext uri="{FF2B5EF4-FFF2-40B4-BE49-F238E27FC236}">
                <a16:creationId xmlns:a16="http://schemas.microsoft.com/office/drawing/2014/main" id="{8211645B-A95C-49F1-B583-128A8AE2A0D3}"/>
              </a:ext>
            </a:extLst>
          </p:cNvPr>
          <p:cNvPicPr>
            <a:picLocks noChangeAspect="1"/>
          </p:cNvPicPr>
          <p:nvPr/>
        </p:nvPicPr>
        <p:blipFill rotWithShape="1">
          <a:blip r:embed="rId3"/>
          <a:srcRect l="16454" t="28435" r="36097" b="14966"/>
          <a:stretch/>
        </p:blipFill>
        <p:spPr>
          <a:xfrm>
            <a:off x="2331098" y="1288517"/>
            <a:ext cx="7529803" cy="5052256"/>
          </a:xfrm>
          <a:prstGeom prst="rect">
            <a:avLst/>
          </a:prstGeom>
        </p:spPr>
      </p:pic>
    </p:spTree>
    <p:extLst>
      <p:ext uri="{BB962C8B-B14F-4D97-AF65-F5344CB8AC3E}">
        <p14:creationId xmlns:p14="http://schemas.microsoft.com/office/powerpoint/2010/main" val="42595356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36420" y="369188"/>
            <a:ext cx="8371232" cy="737381"/>
          </a:xfrm>
          <a:prstGeom prst="rect">
            <a:avLst/>
          </a:prstGeom>
        </p:spPr>
        <p:txBody>
          <a:bodyPr vert="horz" wrap="square" lIns="0" tIns="86360" rIns="0" bIns="0" rtlCol="0">
            <a:spAutoFit/>
          </a:bodyPr>
          <a:lstStyle/>
          <a:p>
            <a:pPr marL="12700" marR="5080">
              <a:lnSpc>
                <a:spcPts val="4640"/>
              </a:lnSpc>
              <a:spcBef>
                <a:spcPts val="680"/>
              </a:spcBef>
            </a:pPr>
            <a:r>
              <a:rPr sz="5400" u="heavy" spc="-15" dirty="0" err="1">
                <a:uFill>
                  <a:solidFill>
                    <a:srgbClr val="252525"/>
                  </a:solidFill>
                </a:uFill>
                <a:latin typeface="Kinetic Letters" panose="00000500000000000000" pitchFamily="50" charset="0"/>
              </a:rPr>
              <a:t>Behaviour</a:t>
            </a:r>
            <a:r>
              <a:rPr sz="5400" u="heavy" spc="-15" dirty="0">
                <a:uFill>
                  <a:solidFill>
                    <a:srgbClr val="252525"/>
                  </a:solidFill>
                </a:uFill>
                <a:latin typeface="Kinetic Letters" panose="00000500000000000000" pitchFamily="50" charset="0"/>
              </a:rPr>
              <a:t>/Recognition Board </a:t>
            </a:r>
            <a:r>
              <a:rPr sz="5400" spc="-15" dirty="0">
                <a:latin typeface="Kinetic Letters" panose="00000500000000000000" pitchFamily="50" charset="0"/>
              </a:rPr>
              <a:t> </a:t>
            </a:r>
            <a:r>
              <a:rPr sz="5400" u="heavy" spc="-15" dirty="0">
                <a:uFill>
                  <a:solidFill>
                    <a:srgbClr val="252525"/>
                  </a:solidFill>
                </a:uFill>
                <a:latin typeface="Kinetic Letters" panose="00000500000000000000" pitchFamily="50" charset="0"/>
              </a:rPr>
              <a:t>Expectations</a:t>
            </a:r>
            <a:endParaRPr sz="5400" dirty="0">
              <a:latin typeface="Kinetic Letters" panose="00000500000000000000" pitchFamily="50" charset="0"/>
            </a:endParaRPr>
          </a:p>
        </p:txBody>
      </p:sp>
      <p:sp>
        <p:nvSpPr>
          <p:cNvPr id="3" name="object 3"/>
          <p:cNvSpPr txBox="1"/>
          <p:nvPr/>
        </p:nvSpPr>
        <p:spPr>
          <a:xfrm>
            <a:off x="824865" y="1630261"/>
            <a:ext cx="10542270" cy="4919295"/>
          </a:xfrm>
          <a:prstGeom prst="rect">
            <a:avLst/>
          </a:prstGeom>
        </p:spPr>
        <p:txBody>
          <a:bodyPr vert="horz" wrap="square" lIns="0" tIns="12700" rIns="0" bIns="0" rtlCol="0">
            <a:spAutoFit/>
          </a:bodyPr>
          <a:lstStyle/>
          <a:p>
            <a:pPr marL="194945" marR="5080" indent="-182880">
              <a:lnSpc>
                <a:spcPct val="100000"/>
              </a:lnSpc>
              <a:spcBef>
                <a:spcPts val="100"/>
              </a:spcBef>
              <a:buClr>
                <a:srgbClr val="252525"/>
              </a:buClr>
              <a:buFont typeface="Arial"/>
              <a:buChar char="◦"/>
              <a:tabLst>
                <a:tab pos="195580" algn="l"/>
              </a:tabLst>
            </a:pPr>
            <a:r>
              <a:rPr sz="2800" spc="-10" dirty="0">
                <a:latin typeface="Kinetic Letters" panose="00000500000000000000" pitchFamily="50" charset="0"/>
                <a:cs typeface="Carlito"/>
              </a:rPr>
              <a:t>Children </a:t>
            </a:r>
            <a:r>
              <a:rPr sz="2800" spc="-15" dirty="0">
                <a:latin typeface="Kinetic Letters" panose="00000500000000000000" pitchFamily="50" charset="0"/>
                <a:cs typeface="Carlito"/>
              </a:rPr>
              <a:t>are </a:t>
            </a:r>
            <a:r>
              <a:rPr sz="2800" spc="-10" dirty="0">
                <a:latin typeface="Kinetic Letters" panose="00000500000000000000" pitchFamily="50" charset="0"/>
                <a:cs typeface="Carlito"/>
              </a:rPr>
              <a:t>expected </a:t>
            </a:r>
            <a:r>
              <a:rPr sz="2800" spc="-15" dirty="0">
                <a:latin typeface="Kinetic Letters" panose="00000500000000000000" pitchFamily="50" charset="0"/>
                <a:cs typeface="Carlito"/>
              </a:rPr>
              <a:t>to </a:t>
            </a:r>
            <a:r>
              <a:rPr sz="2800" dirty="0">
                <a:latin typeface="Kinetic Letters" panose="00000500000000000000" pitchFamily="50" charset="0"/>
                <a:cs typeface="Carlito"/>
              </a:rPr>
              <a:t>abide </a:t>
            </a:r>
            <a:r>
              <a:rPr sz="2800" spc="-10" dirty="0">
                <a:latin typeface="Kinetic Letters" panose="00000500000000000000" pitchFamily="50" charset="0"/>
                <a:cs typeface="Carlito"/>
              </a:rPr>
              <a:t>by </a:t>
            </a:r>
            <a:r>
              <a:rPr sz="2800" spc="-5" dirty="0">
                <a:latin typeface="Kinetic Letters" panose="00000500000000000000" pitchFamily="50" charset="0"/>
                <a:cs typeface="Carlito"/>
              </a:rPr>
              <a:t>our school </a:t>
            </a:r>
            <a:r>
              <a:rPr lang="en-GB" sz="2800" spc="-5" dirty="0">
                <a:latin typeface="Kinetic Letters" panose="00000500000000000000" pitchFamily="50" charset="0"/>
                <a:cs typeface="Carlito"/>
              </a:rPr>
              <a:t>rules and value</a:t>
            </a:r>
            <a:r>
              <a:rPr sz="2800" spc="-10" dirty="0">
                <a:latin typeface="Kinetic Letters" panose="00000500000000000000" pitchFamily="50" charset="0"/>
                <a:cs typeface="Carlito"/>
              </a:rPr>
              <a:t>s </a:t>
            </a:r>
            <a:r>
              <a:rPr sz="2800" dirty="0">
                <a:latin typeface="Kinetic Letters" panose="00000500000000000000" pitchFamily="50" charset="0"/>
                <a:cs typeface="Carlito"/>
              </a:rPr>
              <a:t>and </a:t>
            </a:r>
            <a:r>
              <a:rPr sz="2800" spc="-15" dirty="0">
                <a:latin typeface="Kinetic Letters" panose="00000500000000000000" pitchFamily="50" charset="0"/>
                <a:cs typeface="Carlito"/>
              </a:rPr>
              <a:t>behave </a:t>
            </a:r>
            <a:r>
              <a:rPr sz="2800" dirty="0">
                <a:latin typeface="Kinetic Letters" panose="00000500000000000000" pitchFamily="50" charset="0"/>
                <a:cs typeface="Carlito"/>
              </a:rPr>
              <a:t>in a </a:t>
            </a:r>
            <a:r>
              <a:rPr sz="2800" spc="-25" dirty="0">
                <a:latin typeface="Kinetic Letters" panose="00000500000000000000" pitchFamily="50" charset="0"/>
                <a:cs typeface="Carlito"/>
              </a:rPr>
              <a:t>way </a:t>
            </a:r>
            <a:r>
              <a:rPr sz="2800" spc="-10" dirty="0">
                <a:latin typeface="Kinetic Letters" panose="00000500000000000000" pitchFamily="50" charset="0"/>
                <a:cs typeface="Carlito"/>
              </a:rPr>
              <a:t>that </a:t>
            </a:r>
            <a:r>
              <a:rPr sz="2800" spc="-5" dirty="0">
                <a:latin typeface="Kinetic Letters" panose="00000500000000000000" pitchFamily="50" charset="0"/>
                <a:cs typeface="Carlito"/>
              </a:rPr>
              <a:t>helps </a:t>
            </a:r>
            <a:r>
              <a:rPr sz="2800" dirty="0">
                <a:latin typeface="Kinetic Letters" panose="00000500000000000000" pitchFamily="50" charset="0"/>
                <a:cs typeface="Carlito"/>
              </a:rPr>
              <a:t>them </a:t>
            </a:r>
            <a:r>
              <a:rPr sz="2800" spc="-15" dirty="0">
                <a:latin typeface="Kinetic Letters" panose="00000500000000000000" pitchFamily="50" charset="0"/>
                <a:cs typeface="Carlito"/>
              </a:rPr>
              <a:t>to </a:t>
            </a:r>
            <a:r>
              <a:rPr sz="2800" dirty="0">
                <a:latin typeface="Kinetic Letters" panose="00000500000000000000" pitchFamily="50" charset="0"/>
                <a:cs typeface="Carlito"/>
              </a:rPr>
              <a:t>learn, </a:t>
            </a:r>
            <a:r>
              <a:rPr sz="2800" spc="-5" dirty="0">
                <a:latin typeface="Kinetic Letters" panose="00000500000000000000" pitchFamily="50" charset="0"/>
                <a:cs typeface="Carlito"/>
              </a:rPr>
              <a:t>be </a:t>
            </a:r>
            <a:r>
              <a:rPr sz="2800" spc="-20" dirty="0">
                <a:latin typeface="Kinetic Letters" panose="00000500000000000000" pitchFamily="50" charset="0"/>
                <a:cs typeface="Carlito"/>
              </a:rPr>
              <a:t>safe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be respectful. </a:t>
            </a:r>
            <a:endParaRPr lang="en-US" sz="2800" spc="-5" dirty="0">
              <a:latin typeface="Kinetic Letters" panose="00000500000000000000" pitchFamily="50" charset="0"/>
              <a:cs typeface="Carlito"/>
            </a:endParaRPr>
          </a:p>
          <a:p>
            <a:pPr marL="194945" marR="5080" indent="-182880">
              <a:lnSpc>
                <a:spcPct val="100000"/>
              </a:lnSpc>
              <a:spcBef>
                <a:spcPts val="100"/>
              </a:spcBef>
              <a:buClr>
                <a:srgbClr val="252525"/>
              </a:buClr>
              <a:buFont typeface="Arial"/>
              <a:buChar char="◦"/>
              <a:tabLst>
                <a:tab pos="195580" algn="l"/>
              </a:tabLst>
            </a:pPr>
            <a:r>
              <a:rPr sz="2800" spc="-10" dirty="0">
                <a:latin typeface="Kinetic Letters" panose="00000500000000000000" pitchFamily="50" charset="0"/>
                <a:cs typeface="Carlito"/>
              </a:rPr>
              <a:t>The recognition </a:t>
            </a:r>
            <a:r>
              <a:rPr sz="2800" spc="-15" dirty="0">
                <a:latin typeface="Kinetic Letters" panose="00000500000000000000" pitchFamily="50" charset="0"/>
                <a:cs typeface="Carlito"/>
              </a:rPr>
              <a:t>board </a:t>
            </a:r>
            <a:r>
              <a:rPr sz="2800" spc="-10" dirty="0">
                <a:latin typeface="Kinetic Letters" panose="00000500000000000000" pitchFamily="50" charset="0"/>
                <a:cs typeface="Carlito"/>
              </a:rPr>
              <a:t>allows </a:t>
            </a:r>
            <a:r>
              <a:rPr sz="2800" spc="-5" dirty="0">
                <a:latin typeface="Kinetic Letters" panose="00000500000000000000" pitchFamily="50" charset="0"/>
                <a:cs typeface="Carlito"/>
              </a:rPr>
              <a:t>us </a:t>
            </a:r>
            <a:r>
              <a:rPr sz="2800" spc="-15" dirty="0">
                <a:latin typeface="Kinetic Letters" panose="00000500000000000000" pitchFamily="50" charset="0"/>
                <a:cs typeface="Carlito"/>
              </a:rPr>
              <a:t>to </a:t>
            </a:r>
            <a:r>
              <a:rPr sz="2800" spc="-10" dirty="0">
                <a:latin typeface="Kinetic Letters" panose="00000500000000000000" pitchFamily="50" charset="0"/>
                <a:cs typeface="Carlito"/>
              </a:rPr>
              <a:t>praise </a:t>
            </a:r>
            <a:r>
              <a:rPr lang="en-GB" sz="2800" spc="-10" dirty="0">
                <a:latin typeface="Kinetic Letters" panose="00000500000000000000" pitchFamily="50" charset="0"/>
                <a:cs typeface="Carlito"/>
              </a:rPr>
              <a:t>positive </a:t>
            </a:r>
            <a:r>
              <a:rPr sz="2800" spc="-10" dirty="0" err="1">
                <a:latin typeface="Kinetic Letters" panose="00000500000000000000" pitchFamily="50" charset="0"/>
                <a:cs typeface="Carlito"/>
              </a:rPr>
              <a:t>behaviour</a:t>
            </a:r>
            <a:r>
              <a:rPr sz="2800" spc="-10" dirty="0">
                <a:latin typeface="Kinetic Letters" panose="00000500000000000000" pitchFamily="50" charset="0"/>
                <a:cs typeface="Carlito"/>
              </a:rPr>
              <a:t> </a:t>
            </a:r>
            <a:r>
              <a:rPr sz="2800" dirty="0">
                <a:latin typeface="Kinetic Letters" panose="00000500000000000000" pitchFamily="50" charset="0"/>
                <a:cs typeface="Carlito"/>
              </a:rPr>
              <a:t>and </a:t>
            </a:r>
            <a:r>
              <a:rPr sz="2800" spc="-15" dirty="0">
                <a:latin typeface="Kinetic Letters" panose="00000500000000000000" pitchFamily="50" charset="0"/>
                <a:cs typeface="Carlito"/>
              </a:rPr>
              <a:t>encourages </a:t>
            </a:r>
            <a:r>
              <a:rPr sz="2800" dirty="0">
                <a:latin typeface="Kinetic Letters" panose="00000500000000000000" pitchFamily="50" charset="0"/>
                <a:cs typeface="Carlito"/>
              </a:rPr>
              <a:t>them </a:t>
            </a:r>
            <a:r>
              <a:rPr sz="2800" spc="-15" dirty="0">
                <a:latin typeface="Kinetic Letters" panose="00000500000000000000" pitchFamily="50" charset="0"/>
                <a:cs typeface="Carlito"/>
              </a:rPr>
              <a:t>to </a:t>
            </a:r>
            <a:r>
              <a:rPr sz="2800" spc="-5" dirty="0">
                <a:latin typeface="Kinetic Letters" panose="00000500000000000000" pitchFamily="50" charset="0"/>
                <a:cs typeface="Carlito"/>
              </a:rPr>
              <a:t>achieve </a:t>
            </a:r>
            <a:r>
              <a:rPr sz="2800" dirty="0">
                <a:latin typeface="Kinetic Letters" panose="00000500000000000000" pitchFamily="50" charset="0"/>
                <a:cs typeface="Carlito"/>
              </a:rPr>
              <a:t>in all aspects </a:t>
            </a:r>
            <a:r>
              <a:rPr sz="2800" spc="-5" dirty="0">
                <a:latin typeface="Kinetic Letters" panose="00000500000000000000" pitchFamily="50" charset="0"/>
                <a:cs typeface="Carlito"/>
              </a:rPr>
              <a:t>of school</a:t>
            </a:r>
            <a:r>
              <a:rPr lang="en-GB" sz="2800" spc="-5" dirty="0">
                <a:latin typeface="Kinetic Letters" panose="00000500000000000000" pitchFamily="50" charset="0"/>
                <a:cs typeface="Carlito"/>
              </a:rPr>
              <a:t>.</a:t>
            </a:r>
          </a:p>
          <a:p>
            <a:pPr marL="194945" marR="5080" indent="-182880">
              <a:lnSpc>
                <a:spcPct val="100000"/>
              </a:lnSpc>
              <a:spcBef>
                <a:spcPts val="100"/>
              </a:spcBef>
              <a:buClr>
                <a:srgbClr val="252525"/>
              </a:buClr>
              <a:buFont typeface="Arial"/>
              <a:buChar char="◦"/>
              <a:tabLst>
                <a:tab pos="195580" algn="l"/>
              </a:tabLst>
            </a:pPr>
            <a:r>
              <a:rPr lang="en-GB" sz="2800" spc="-5" dirty="0">
                <a:latin typeface="Kinetic Letters" panose="00000500000000000000" pitchFamily="50" charset="0"/>
                <a:cs typeface="Carlito"/>
              </a:rPr>
              <a:t>If children do not make a good choice, they will be given a verbal warning which advises them about the inappropriate choice, the affect and possible consequence. </a:t>
            </a:r>
          </a:p>
          <a:p>
            <a:pPr marL="194945" marR="5080" indent="-182880">
              <a:lnSpc>
                <a:spcPct val="100000"/>
              </a:lnSpc>
              <a:spcBef>
                <a:spcPts val="100"/>
              </a:spcBef>
              <a:buClr>
                <a:srgbClr val="252525"/>
              </a:buClr>
              <a:buFont typeface="Arial"/>
              <a:buChar char="◦"/>
              <a:tabLst>
                <a:tab pos="195580" algn="l"/>
              </a:tabLst>
            </a:pPr>
            <a:r>
              <a:rPr lang="en-GB" sz="2800" spc="-10" dirty="0">
                <a:latin typeface="Kinetic Letters" panose="00000500000000000000" pitchFamily="50" charset="0"/>
                <a:cs typeface="Carlito"/>
              </a:rPr>
              <a:t>If children continue not to make a good choice, an appropriate consequence will be issued and further discussion about how to make better choices in the future will take place.  </a:t>
            </a:r>
          </a:p>
          <a:p>
            <a:pPr marL="194945" marR="5080" indent="-182880">
              <a:lnSpc>
                <a:spcPct val="100000"/>
              </a:lnSpc>
              <a:spcBef>
                <a:spcPts val="100"/>
              </a:spcBef>
              <a:buClr>
                <a:srgbClr val="252525"/>
              </a:buClr>
              <a:buFont typeface="Arial"/>
              <a:buChar char="◦"/>
              <a:tabLst>
                <a:tab pos="195580" algn="l"/>
              </a:tabLst>
            </a:pPr>
            <a:r>
              <a:rPr lang="en-GB" sz="2800" spc="-10" dirty="0">
                <a:latin typeface="Kinetic Letters" panose="00000500000000000000" pitchFamily="50" charset="0"/>
                <a:cs typeface="Carlito"/>
              </a:rPr>
              <a:t>Key stage leads and parents may need to be contacted.</a:t>
            </a:r>
          </a:p>
          <a:p>
            <a:pPr marL="104775" algn="ctr">
              <a:lnSpc>
                <a:spcPct val="100000"/>
              </a:lnSpc>
              <a:spcBef>
                <a:spcPts val="900"/>
              </a:spcBef>
            </a:pPr>
            <a:r>
              <a:rPr sz="2800" b="1" dirty="0">
                <a:solidFill>
                  <a:srgbClr val="33CC33"/>
                </a:solidFill>
                <a:latin typeface="Kinetic Letters" panose="00000500000000000000" pitchFamily="50" charset="0"/>
                <a:cs typeface="Carlito"/>
              </a:rPr>
              <a:t>If a </a:t>
            </a:r>
            <a:r>
              <a:rPr sz="2800" b="1" spc="-5" dirty="0">
                <a:solidFill>
                  <a:srgbClr val="33CC33"/>
                </a:solidFill>
                <a:latin typeface="Kinetic Letters" panose="00000500000000000000" pitchFamily="50" charset="0"/>
                <a:cs typeface="Carlito"/>
              </a:rPr>
              <a:t>child has </a:t>
            </a:r>
            <a:r>
              <a:rPr sz="2800" b="1" dirty="0">
                <a:solidFill>
                  <a:srgbClr val="33CC33"/>
                </a:solidFill>
                <a:latin typeface="Kinetic Letters" panose="00000500000000000000" pitchFamily="50" charset="0"/>
                <a:cs typeface="Carlito"/>
              </a:rPr>
              <a:t>been </a:t>
            </a:r>
            <a:r>
              <a:rPr sz="2800" b="1" spc="-10" dirty="0" err="1">
                <a:solidFill>
                  <a:srgbClr val="33CC33"/>
                </a:solidFill>
                <a:latin typeface="Kinetic Letters" panose="00000500000000000000" pitchFamily="50" charset="0"/>
                <a:cs typeface="Carlito"/>
              </a:rPr>
              <a:t>recognised</a:t>
            </a:r>
            <a:r>
              <a:rPr sz="2800" b="1" spc="-10" dirty="0">
                <a:solidFill>
                  <a:srgbClr val="33CC33"/>
                </a:solidFill>
                <a:latin typeface="Kinetic Letters" panose="00000500000000000000" pitchFamily="50" charset="0"/>
                <a:cs typeface="Carlito"/>
              </a:rPr>
              <a:t> often </a:t>
            </a:r>
            <a:r>
              <a:rPr sz="2800" b="1" spc="-5" dirty="0">
                <a:solidFill>
                  <a:srgbClr val="33CC33"/>
                </a:solidFill>
                <a:latin typeface="Kinetic Letters" panose="00000500000000000000" pitchFamily="50" charset="0"/>
                <a:cs typeface="Carlito"/>
              </a:rPr>
              <a:t>throughout the </a:t>
            </a:r>
            <a:r>
              <a:rPr sz="2800" b="1" spc="-10" dirty="0">
                <a:solidFill>
                  <a:srgbClr val="33CC33"/>
                </a:solidFill>
                <a:latin typeface="Kinetic Letters" panose="00000500000000000000" pitchFamily="50" charset="0"/>
                <a:cs typeface="Carlito"/>
              </a:rPr>
              <a:t>week, they </a:t>
            </a:r>
            <a:r>
              <a:rPr sz="2800" b="1" spc="-20" dirty="0">
                <a:solidFill>
                  <a:srgbClr val="33CC33"/>
                </a:solidFill>
                <a:latin typeface="Kinetic Letters" panose="00000500000000000000" pitchFamily="50" charset="0"/>
                <a:cs typeface="Carlito"/>
              </a:rPr>
              <a:t>may </a:t>
            </a:r>
            <a:r>
              <a:rPr sz="2800" b="1" dirty="0">
                <a:solidFill>
                  <a:srgbClr val="33CC33"/>
                </a:solidFill>
                <a:latin typeface="Kinetic Letters" panose="00000500000000000000" pitchFamily="50" charset="0"/>
                <a:cs typeface="Carlito"/>
              </a:rPr>
              <a:t>be</a:t>
            </a:r>
            <a:r>
              <a:rPr sz="2800" b="1" spc="100" dirty="0">
                <a:solidFill>
                  <a:srgbClr val="33CC33"/>
                </a:solidFill>
                <a:latin typeface="Kinetic Letters" panose="00000500000000000000" pitchFamily="50" charset="0"/>
                <a:cs typeface="Carlito"/>
              </a:rPr>
              <a:t> </a:t>
            </a:r>
            <a:r>
              <a:rPr sz="2800" b="1" spc="-10" dirty="0" err="1">
                <a:solidFill>
                  <a:srgbClr val="33CC33"/>
                </a:solidFill>
                <a:latin typeface="Kinetic Letters" panose="00000500000000000000" pitchFamily="50" charset="0"/>
                <a:cs typeface="Carlito"/>
              </a:rPr>
              <a:t>recogni</a:t>
            </a:r>
            <a:r>
              <a:rPr lang="en-GB" sz="2800" b="1" spc="-10" dirty="0">
                <a:solidFill>
                  <a:srgbClr val="33CC33"/>
                </a:solidFill>
                <a:latin typeface="Kinetic Letters" panose="00000500000000000000" pitchFamily="50" charset="0"/>
                <a:cs typeface="Carlito"/>
              </a:rPr>
              <a:t>s</a:t>
            </a:r>
            <a:r>
              <a:rPr sz="2800" b="1" spc="-10" dirty="0">
                <a:solidFill>
                  <a:srgbClr val="33CC33"/>
                </a:solidFill>
                <a:latin typeface="Kinetic Letters" panose="00000500000000000000" pitchFamily="50" charset="0"/>
                <a:cs typeface="Carlito"/>
              </a:rPr>
              <a:t>ed</a:t>
            </a:r>
            <a:r>
              <a:rPr lang="en-US" sz="2800" dirty="0">
                <a:latin typeface="Kinetic Letters" panose="00000500000000000000" pitchFamily="50" charset="0"/>
                <a:cs typeface="Carlito"/>
              </a:rPr>
              <a:t> </a:t>
            </a:r>
            <a:r>
              <a:rPr lang="en-GB" sz="2800" b="1" spc="-5" dirty="0">
                <a:solidFill>
                  <a:srgbClr val="33CC33"/>
                </a:solidFill>
                <a:latin typeface="Kinetic Letters" panose="00000500000000000000" pitchFamily="50" charset="0"/>
                <a:cs typeface="Carlito"/>
              </a:rPr>
              <a:t>w</a:t>
            </a:r>
            <a:r>
              <a:rPr sz="2800" b="1" spc="-5" dirty="0" err="1">
                <a:solidFill>
                  <a:srgbClr val="33CC33"/>
                </a:solidFill>
                <a:latin typeface="Kinetic Letters" panose="00000500000000000000" pitchFamily="50" charset="0"/>
                <a:cs typeface="Carlito"/>
              </a:rPr>
              <a:t>ithin</a:t>
            </a:r>
            <a:r>
              <a:rPr lang="en-US" sz="2800" b="1" spc="-5" dirty="0">
                <a:solidFill>
                  <a:srgbClr val="33CC33"/>
                </a:solidFill>
                <a:latin typeface="Kinetic Letters" panose="00000500000000000000" pitchFamily="50" charset="0"/>
                <a:cs typeface="Carlito"/>
              </a:rPr>
              <a:t> our</a:t>
            </a:r>
            <a:r>
              <a:rPr sz="2800" b="1" spc="-5" dirty="0">
                <a:solidFill>
                  <a:srgbClr val="33CC33"/>
                </a:solidFill>
                <a:latin typeface="Kinetic Letters" panose="00000500000000000000" pitchFamily="50" charset="0"/>
                <a:cs typeface="Carlito"/>
              </a:rPr>
              <a:t> </a:t>
            </a:r>
            <a:r>
              <a:rPr sz="2800" b="1" spc="-10" dirty="0">
                <a:solidFill>
                  <a:srgbClr val="33CC33"/>
                </a:solidFill>
                <a:latin typeface="Kinetic Letters" panose="00000500000000000000" pitchFamily="50" charset="0"/>
                <a:cs typeface="Carlito"/>
              </a:rPr>
              <a:t>Friday recognition </a:t>
            </a:r>
            <a:r>
              <a:rPr sz="2800" b="1" spc="-20" dirty="0">
                <a:solidFill>
                  <a:srgbClr val="33CC33"/>
                </a:solidFill>
                <a:latin typeface="Kinetic Letters" panose="00000500000000000000" pitchFamily="50" charset="0"/>
                <a:cs typeface="Carlito"/>
              </a:rPr>
              <a:t>assembly.</a:t>
            </a:r>
            <a:endParaRPr sz="2800" dirty="0">
              <a:latin typeface="Kinetic Letters" panose="00000500000000000000" pitchFamily="50" charset="0"/>
              <a:cs typeface="Carlito"/>
            </a:endParaRPr>
          </a:p>
        </p:txBody>
      </p:sp>
      <p:sp>
        <p:nvSpPr>
          <p:cNvPr id="4" name="object 4"/>
          <p:cNvSpPr/>
          <p:nvPr/>
        </p:nvSpPr>
        <p:spPr>
          <a:xfrm>
            <a:off x="9407652" y="246888"/>
            <a:ext cx="2260854" cy="1323593"/>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92301" y="622940"/>
            <a:ext cx="9495155" cy="935513"/>
          </a:xfrm>
          <a:prstGeom prst="rect">
            <a:avLst/>
          </a:prstGeom>
        </p:spPr>
        <p:txBody>
          <a:bodyPr vert="horz" wrap="square" lIns="0" tIns="12065" rIns="0" bIns="0" rtlCol="0">
            <a:spAutoFit/>
          </a:bodyPr>
          <a:lstStyle/>
          <a:p>
            <a:pPr marL="12700">
              <a:lnSpc>
                <a:spcPct val="100000"/>
              </a:lnSpc>
              <a:spcBef>
                <a:spcPts val="95"/>
              </a:spcBef>
            </a:pPr>
            <a:r>
              <a:rPr sz="6000" u="heavy" spc="-15" dirty="0" err="1">
                <a:uFill>
                  <a:solidFill>
                    <a:srgbClr val="252525"/>
                  </a:solidFill>
                </a:uFill>
                <a:latin typeface="Kinetic Letters" panose="00000500000000000000" pitchFamily="50" charset="0"/>
              </a:rPr>
              <a:t>Behaviour</a:t>
            </a:r>
            <a:r>
              <a:rPr sz="6000" u="heavy" spc="-15" dirty="0">
                <a:uFill>
                  <a:solidFill>
                    <a:srgbClr val="252525"/>
                  </a:solidFill>
                </a:uFill>
                <a:latin typeface="Kinetic Letters" panose="00000500000000000000" pitchFamily="50" charset="0"/>
              </a:rPr>
              <a:t>/Recognition Board</a:t>
            </a:r>
            <a:r>
              <a:rPr sz="6000" u="heavy" spc="95" dirty="0">
                <a:uFill>
                  <a:solidFill>
                    <a:srgbClr val="252525"/>
                  </a:solidFill>
                </a:uFill>
                <a:latin typeface="Kinetic Letters" panose="00000500000000000000" pitchFamily="50" charset="0"/>
              </a:rPr>
              <a:t> </a:t>
            </a:r>
            <a:r>
              <a:rPr sz="6000" u="heavy" spc="-15" dirty="0">
                <a:uFill>
                  <a:solidFill>
                    <a:srgbClr val="252525"/>
                  </a:solidFill>
                </a:uFill>
                <a:latin typeface="Kinetic Letters" panose="00000500000000000000" pitchFamily="50" charset="0"/>
              </a:rPr>
              <a:t>Expectations</a:t>
            </a:r>
            <a:endParaRPr sz="6000" dirty="0">
              <a:latin typeface="Kinetic Letters" panose="00000500000000000000" pitchFamily="50" charset="0"/>
            </a:endParaRPr>
          </a:p>
        </p:txBody>
      </p:sp>
      <p:sp>
        <p:nvSpPr>
          <p:cNvPr id="3" name="object 3"/>
          <p:cNvSpPr txBox="1"/>
          <p:nvPr/>
        </p:nvSpPr>
        <p:spPr>
          <a:xfrm>
            <a:off x="656460" y="1807464"/>
            <a:ext cx="11093451" cy="4816703"/>
          </a:xfrm>
          <a:prstGeom prst="rect">
            <a:avLst/>
          </a:prstGeom>
        </p:spPr>
        <p:txBody>
          <a:bodyPr vert="horz" wrap="square" lIns="0" tIns="89535" rIns="0" bIns="0" rtlCol="0" anchor="t">
            <a:spAutoFit/>
          </a:bodyPr>
          <a:lstStyle/>
          <a:p>
            <a:pPr marL="195580" marR="487045" indent="-183515">
              <a:lnSpc>
                <a:spcPts val="2500"/>
              </a:lnSpc>
              <a:spcBef>
                <a:spcPts val="705"/>
              </a:spcBef>
              <a:buClr>
                <a:srgbClr val="252525"/>
              </a:buClr>
              <a:buFont typeface="Arial"/>
              <a:buChar char="◦"/>
              <a:tabLst>
                <a:tab pos="196215" algn="l"/>
              </a:tabLst>
            </a:pPr>
            <a:r>
              <a:rPr sz="4000" dirty="0">
                <a:latin typeface="Kinetic Letters" panose="00000500000000000000" pitchFamily="50" charset="0"/>
                <a:cs typeface="Carlito"/>
              </a:rPr>
              <a:t>In </a:t>
            </a:r>
            <a:r>
              <a:rPr sz="4000" spc="-10" dirty="0">
                <a:latin typeface="Kinetic Letters" panose="00000500000000000000" pitchFamily="50" charset="0"/>
                <a:cs typeface="Carlito"/>
              </a:rPr>
              <a:t>KS2, </a:t>
            </a:r>
            <a:r>
              <a:rPr sz="4000" dirty="0">
                <a:latin typeface="Kinetic Letters" panose="00000500000000000000" pitchFamily="50" charset="0"/>
                <a:cs typeface="Carlito"/>
              </a:rPr>
              <a:t>a </a:t>
            </a:r>
            <a:r>
              <a:rPr sz="4000" spc="-5" dirty="0">
                <a:latin typeface="Kinetic Letters" panose="00000500000000000000" pitchFamily="50" charset="0"/>
                <a:cs typeface="Carlito"/>
              </a:rPr>
              <a:t>consequence </a:t>
            </a:r>
            <a:r>
              <a:rPr sz="4000" spc="-25" dirty="0">
                <a:latin typeface="Kinetic Letters" panose="00000500000000000000" pitchFamily="50" charset="0"/>
                <a:cs typeface="Carlito"/>
              </a:rPr>
              <a:t>for </a:t>
            </a:r>
            <a:r>
              <a:rPr sz="4000" dirty="0">
                <a:latin typeface="Kinetic Letters" panose="00000500000000000000" pitchFamily="50" charset="0"/>
                <a:cs typeface="Carlito"/>
              </a:rPr>
              <a:t>a child </a:t>
            </a:r>
            <a:r>
              <a:rPr sz="4000" spc="-20" dirty="0">
                <a:latin typeface="Kinetic Letters" panose="00000500000000000000" pitchFamily="50" charset="0"/>
                <a:cs typeface="Carlito"/>
              </a:rPr>
              <a:t>may </a:t>
            </a:r>
            <a:r>
              <a:rPr sz="4000" spc="-5" dirty="0">
                <a:latin typeface="Kinetic Letters" panose="00000500000000000000" pitchFamily="50" charset="0"/>
                <a:cs typeface="Carlito"/>
              </a:rPr>
              <a:t>be </a:t>
            </a:r>
            <a:r>
              <a:rPr sz="4000" spc="-15" dirty="0">
                <a:latin typeface="Kinetic Letters" panose="00000500000000000000" pitchFamily="50" charset="0"/>
                <a:cs typeface="Carlito"/>
              </a:rPr>
              <a:t>to </a:t>
            </a:r>
            <a:r>
              <a:rPr sz="4000" spc="-5" dirty="0">
                <a:latin typeface="Kinetic Letters" panose="00000500000000000000" pitchFamily="50" charset="0"/>
                <a:cs typeface="Carlito"/>
              </a:rPr>
              <a:t>miss </a:t>
            </a:r>
            <a:r>
              <a:rPr sz="4000" dirty="0">
                <a:latin typeface="Kinetic Letters" panose="00000500000000000000" pitchFamily="50" charset="0"/>
                <a:cs typeface="Carlito"/>
              </a:rPr>
              <a:t>a</a:t>
            </a:r>
            <a:r>
              <a:rPr lang="en-GB" sz="4000" dirty="0">
                <a:latin typeface="Kinetic Letters" panose="00000500000000000000" pitchFamily="50" charset="0"/>
                <a:cs typeface="Carlito"/>
              </a:rPr>
              <a:t> part </a:t>
            </a:r>
            <a:r>
              <a:rPr sz="4000" spc="-5" dirty="0">
                <a:latin typeface="Kinetic Letters" panose="00000500000000000000" pitchFamily="50" charset="0"/>
                <a:cs typeface="Carlito"/>
              </a:rPr>
              <a:t>of their </a:t>
            </a:r>
            <a:r>
              <a:rPr sz="4000" spc="-10" dirty="0">
                <a:latin typeface="Kinetic Letters" panose="00000500000000000000" pitchFamily="50" charset="0"/>
                <a:cs typeface="Carlito"/>
              </a:rPr>
              <a:t>break </a:t>
            </a:r>
            <a:r>
              <a:rPr sz="4000" dirty="0">
                <a:latin typeface="Kinetic Letters" panose="00000500000000000000" pitchFamily="50" charset="0"/>
                <a:cs typeface="Carlito"/>
              </a:rPr>
              <a:t>time </a:t>
            </a:r>
            <a:r>
              <a:rPr sz="4000" spc="-5" dirty="0">
                <a:latin typeface="Kinetic Letters" panose="00000500000000000000" pitchFamily="50" charset="0"/>
                <a:cs typeface="Carlito"/>
              </a:rPr>
              <a:t>or </a:t>
            </a:r>
            <a:r>
              <a:rPr sz="4000" dirty="0">
                <a:latin typeface="Kinetic Letters" panose="00000500000000000000" pitchFamily="50" charset="0"/>
                <a:cs typeface="Carlito"/>
              </a:rPr>
              <a:t>lunch</a:t>
            </a:r>
            <a:r>
              <a:rPr sz="4000" spc="-35" dirty="0">
                <a:latin typeface="Kinetic Letters" panose="00000500000000000000" pitchFamily="50" charset="0"/>
                <a:cs typeface="Carlito"/>
              </a:rPr>
              <a:t> </a:t>
            </a:r>
            <a:r>
              <a:rPr sz="4000" dirty="0">
                <a:latin typeface="Kinetic Letters" panose="00000500000000000000" pitchFamily="50" charset="0"/>
                <a:cs typeface="Carlito"/>
              </a:rPr>
              <a:t>time.</a:t>
            </a:r>
            <a:endParaRPr lang="en-US" sz="4000" dirty="0">
              <a:latin typeface="Kinetic Letters" panose="00000500000000000000" pitchFamily="50" charset="0"/>
              <a:cs typeface="Carlito"/>
            </a:endParaRPr>
          </a:p>
          <a:p>
            <a:pPr marL="195580" marR="5080" indent="-183515">
              <a:lnSpc>
                <a:spcPct val="80000"/>
              </a:lnSpc>
              <a:spcBef>
                <a:spcPts val="915"/>
              </a:spcBef>
              <a:buClr>
                <a:srgbClr val="252525"/>
              </a:buClr>
              <a:buFont typeface="Arial"/>
              <a:buChar char="◦"/>
              <a:tabLst>
                <a:tab pos="196215" algn="l"/>
              </a:tabLst>
            </a:pPr>
            <a:r>
              <a:rPr sz="4000" dirty="0">
                <a:latin typeface="Kinetic Letters" panose="00000500000000000000" pitchFamily="50" charset="0"/>
                <a:cs typeface="Carlito"/>
              </a:rPr>
              <a:t>If this </a:t>
            </a:r>
            <a:r>
              <a:rPr sz="4000" spc="-5" dirty="0" err="1">
                <a:latin typeface="Kinetic Letters" panose="00000500000000000000" pitchFamily="50" charset="0"/>
                <a:cs typeface="Carlito"/>
              </a:rPr>
              <a:t>behaviour</a:t>
            </a:r>
            <a:r>
              <a:rPr sz="4000" spc="-5" dirty="0">
                <a:latin typeface="Kinetic Letters" panose="00000500000000000000" pitchFamily="50" charset="0"/>
                <a:cs typeface="Carlito"/>
              </a:rPr>
              <a:t> </a:t>
            </a:r>
            <a:r>
              <a:rPr sz="4000" spc="-10" dirty="0">
                <a:latin typeface="Kinetic Letters" panose="00000500000000000000" pitchFamily="50" charset="0"/>
                <a:cs typeface="Carlito"/>
              </a:rPr>
              <a:t>persists following </a:t>
            </a:r>
            <a:r>
              <a:rPr sz="4000" spc="-5" dirty="0">
                <a:latin typeface="Kinetic Letters" panose="00000500000000000000" pitchFamily="50" charset="0"/>
                <a:cs typeface="Carlito"/>
              </a:rPr>
              <a:t>warnings </a:t>
            </a:r>
            <a:r>
              <a:rPr sz="4000" dirty="0">
                <a:latin typeface="Kinetic Letters" panose="00000500000000000000" pitchFamily="50" charset="0"/>
                <a:cs typeface="Carlito"/>
              </a:rPr>
              <a:t>and </a:t>
            </a:r>
            <a:r>
              <a:rPr sz="4000" spc="-10" dirty="0">
                <a:latin typeface="Kinetic Letters" panose="00000500000000000000" pitchFamily="50" charset="0"/>
                <a:cs typeface="Carlito"/>
              </a:rPr>
              <a:t>reminders, parents </a:t>
            </a:r>
            <a:r>
              <a:rPr sz="4000" dirty="0">
                <a:latin typeface="Kinetic Letters" panose="00000500000000000000" pitchFamily="50" charset="0"/>
                <a:cs typeface="Carlito"/>
              </a:rPr>
              <a:t>will</a:t>
            </a:r>
            <a:r>
              <a:rPr lang="en-US" sz="4000" dirty="0">
                <a:latin typeface="Kinetic Letters" panose="00000500000000000000" pitchFamily="50" charset="0"/>
                <a:cs typeface="Carlito"/>
              </a:rPr>
              <a:t> </a:t>
            </a:r>
            <a:r>
              <a:rPr sz="4000" dirty="0">
                <a:latin typeface="Kinetic Letters" panose="00000500000000000000" pitchFamily="50" charset="0"/>
                <a:cs typeface="Carlito"/>
              </a:rPr>
              <a:t> </a:t>
            </a:r>
            <a:r>
              <a:rPr sz="4000" spc="-5" dirty="0">
                <a:latin typeface="Kinetic Letters" panose="00000500000000000000" pitchFamily="50" charset="0"/>
                <a:cs typeface="Carlito"/>
              </a:rPr>
              <a:t>be </a:t>
            </a:r>
            <a:r>
              <a:rPr sz="4000" spc="-15" dirty="0">
                <a:latin typeface="Kinetic Letters" panose="00000500000000000000" pitchFamily="50" charset="0"/>
                <a:cs typeface="Carlito"/>
              </a:rPr>
              <a:t>contacted </a:t>
            </a:r>
            <a:r>
              <a:rPr sz="4000" dirty="0">
                <a:latin typeface="Kinetic Letters" panose="00000500000000000000" pitchFamily="50" charset="0"/>
                <a:cs typeface="Carlito"/>
              </a:rPr>
              <a:t>and </a:t>
            </a:r>
            <a:r>
              <a:rPr sz="4000" spc="-15" dirty="0">
                <a:latin typeface="Kinetic Letters" panose="00000500000000000000" pitchFamily="50" charset="0"/>
                <a:cs typeface="Carlito"/>
              </a:rPr>
              <a:t>involved </a:t>
            </a:r>
            <a:r>
              <a:rPr sz="4000" dirty="0">
                <a:latin typeface="Kinetic Letters" panose="00000500000000000000" pitchFamily="50" charset="0"/>
                <a:cs typeface="Carlito"/>
              </a:rPr>
              <a:t>in </a:t>
            </a:r>
            <a:r>
              <a:rPr sz="4000" spc="-15" dirty="0">
                <a:latin typeface="Kinetic Letters" panose="00000500000000000000" pitchFamily="50" charset="0"/>
                <a:cs typeface="Carlito"/>
              </a:rPr>
              <a:t>conversations</a:t>
            </a:r>
            <a:r>
              <a:rPr lang="en-GB" sz="4000" spc="-15" dirty="0">
                <a:latin typeface="Kinetic Letters" panose="00000500000000000000" pitchFamily="50" charset="0"/>
                <a:cs typeface="Carlito"/>
              </a:rPr>
              <a:t> </a:t>
            </a:r>
            <a:r>
              <a:rPr sz="4000" dirty="0">
                <a:latin typeface="Kinetic Letters" panose="00000500000000000000" pitchFamily="50" charset="0"/>
                <a:cs typeface="Carlito"/>
              </a:rPr>
              <a:t>with </a:t>
            </a:r>
            <a:r>
              <a:rPr sz="4000" spc="-5" dirty="0">
                <a:latin typeface="Kinetic Letters" panose="00000500000000000000" pitchFamily="50" charset="0"/>
                <a:cs typeface="Carlito"/>
              </a:rPr>
              <a:t>both </a:t>
            </a:r>
            <a:r>
              <a:rPr sz="4000" dirty="0">
                <a:latin typeface="Kinetic Letters" panose="00000500000000000000" pitchFamily="50" charset="0"/>
                <a:cs typeface="Carlito"/>
              </a:rPr>
              <a:t>the </a:t>
            </a:r>
            <a:r>
              <a:rPr sz="4000" spc="-5" dirty="0">
                <a:latin typeface="Kinetic Letters" panose="00000500000000000000" pitchFamily="50" charset="0"/>
                <a:cs typeface="Carlito"/>
              </a:rPr>
              <a:t>teacher </a:t>
            </a:r>
            <a:r>
              <a:rPr sz="4000" dirty="0">
                <a:latin typeface="Kinetic Letters" panose="00000500000000000000" pitchFamily="50" charset="0"/>
                <a:cs typeface="Carlito"/>
              </a:rPr>
              <a:t>and</a:t>
            </a:r>
            <a:r>
              <a:rPr lang="en-US" sz="4000" dirty="0">
                <a:latin typeface="Kinetic Letters" panose="00000500000000000000" pitchFamily="50" charset="0"/>
                <a:cs typeface="Carlito"/>
              </a:rPr>
              <a:t> </a:t>
            </a:r>
            <a:r>
              <a:rPr sz="4000" dirty="0">
                <a:latin typeface="Kinetic Letters" panose="00000500000000000000" pitchFamily="50" charset="0"/>
                <a:cs typeface="Carlito"/>
              </a:rPr>
              <a:t>child.</a:t>
            </a:r>
          </a:p>
          <a:p>
            <a:pPr marL="195580" marR="436245" indent="-183515">
              <a:lnSpc>
                <a:spcPts val="2500"/>
              </a:lnSpc>
              <a:spcBef>
                <a:spcPts val="875"/>
              </a:spcBef>
              <a:buClr>
                <a:srgbClr val="252525"/>
              </a:buClr>
              <a:buFont typeface="Arial"/>
              <a:buChar char="◦"/>
              <a:tabLst>
                <a:tab pos="196215" algn="l"/>
              </a:tabLst>
            </a:pPr>
            <a:r>
              <a:rPr sz="4000" dirty="0">
                <a:latin typeface="Kinetic Letters" panose="00000500000000000000" pitchFamily="50" charset="0"/>
                <a:cs typeface="Carlito"/>
              </a:rPr>
              <a:t>If this </a:t>
            </a:r>
            <a:r>
              <a:rPr sz="4000" spc="-5" dirty="0">
                <a:latin typeface="Kinetic Letters" panose="00000500000000000000" pitchFamily="50" charset="0"/>
                <a:cs typeface="Carlito"/>
              </a:rPr>
              <a:t>still continues </a:t>
            </a:r>
            <a:r>
              <a:rPr sz="4000" spc="-15" dirty="0">
                <a:latin typeface="Kinetic Letters" panose="00000500000000000000" pitchFamily="50" charset="0"/>
                <a:cs typeface="Carlito"/>
              </a:rPr>
              <a:t>to </a:t>
            </a:r>
            <a:r>
              <a:rPr sz="4000" spc="-5" dirty="0">
                <a:latin typeface="Kinetic Letters" panose="00000500000000000000" pitchFamily="50" charset="0"/>
                <a:cs typeface="Carlito"/>
              </a:rPr>
              <a:t>be </a:t>
            </a:r>
            <a:r>
              <a:rPr sz="4000" dirty="0">
                <a:latin typeface="Kinetic Letters" panose="00000500000000000000" pitchFamily="50" charset="0"/>
                <a:cs typeface="Carlito"/>
              </a:rPr>
              <a:t>an issue </a:t>
            </a:r>
            <a:r>
              <a:rPr lang="en-GB" sz="4000" dirty="0">
                <a:latin typeface="Kinetic Letters" panose="00000500000000000000" pitchFamily="50" charset="0"/>
                <a:cs typeface="Carlito"/>
              </a:rPr>
              <a:t>then parents will be invited in to discuss a formal action plan to support an improvement in their child’s behaviour.  Further consequences such as earning a right to take part in events may also be issued. </a:t>
            </a:r>
          </a:p>
          <a:p>
            <a:pPr marL="195580" marR="436245" indent="-183515">
              <a:lnSpc>
                <a:spcPts val="2500"/>
              </a:lnSpc>
              <a:spcBef>
                <a:spcPts val="875"/>
              </a:spcBef>
              <a:buClr>
                <a:srgbClr val="252525"/>
              </a:buClr>
              <a:buFont typeface="Arial"/>
              <a:buChar char="◦"/>
              <a:tabLst>
                <a:tab pos="196215" algn="l"/>
              </a:tabLst>
            </a:pPr>
            <a:r>
              <a:rPr sz="4000" spc="-50" dirty="0">
                <a:latin typeface="Kinetic Letters" panose="00000500000000000000" pitchFamily="50" charset="0"/>
                <a:cs typeface="Carlito"/>
              </a:rPr>
              <a:t>We </a:t>
            </a:r>
            <a:r>
              <a:rPr sz="4000" spc="-10" dirty="0">
                <a:latin typeface="Kinetic Letters" panose="00000500000000000000" pitchFamily="50" charset="0"/>
                <a:cs typeface="Carlito"/>
              </a:rPr>
              <a:t>expect </a:t>
            </a:r>
            <a:r>
              <a:rPr sz="4000" spc="-5" dirty="0">
                <a:latin typeface="Kinetic Letters" panose="00000500000000000000" pitchFamily="50" charset="0"/>
                <a:cs typeface="Carlito"/>
              </a:rPr>
              <a:t>that children </a:t>
            </a:r>
            <a:r>
              <a:rPr sz="4000" dirty="0">
                <a:latin typeface="Kinetic Letters" panose="00000500000000000000" pitchFamily="50" charset="0"/>
                <a:cs typeface="Carlito"/>
              </a:rPr>
              <a:t>abide </a:t>
            </a:r>
            <a:r>
              <a:rPr sz="4000" spc="-10" dirty="0">
                <a:latin typeface="Kinetic Letters" panose="00000500000000000000" pitchFamily="50" charset="0"/>
                <a:cs typeface="Carlito"/>
              </a:rPr>
              <a:t>by </a:t>
            </a:r>
            <a:r>
              <a:rPr sz="4000" spc="-5" dirty="0">
                <a:latin typeface="Kinetic Letters" panose="00000500000000000000" pitchFamily="50" charset="0"/>
                <a:cs typeface="Carlito"/>
              </a:rPr>
              <a:t>our </a:t>
            </a:r>
            <a:r>
              <a:rPr sz="4000" spc="-10" dirty="0">
                <a:latin typeface="Kinetic Letters" panose="00000500000000000000" pitchFamily="50" charset="0"/>
                <a:cs typeface="Carlito"/>
              </a:rPr>
              <a:t>expectations, </a:t>
            </a:r>
            <a:r>
              <a:rPr sz="4000" dirty="0">
                <a:latin typeface="Kinetic Letters" panose="00000500000000000000" pitchFamily="50" charset="0"/>
                <a:cs typeface="Carlito"/>
              </a:rPr>
              <a:t>as a </a:t>
            </a:r>
            <a:r>
              <a:rPr sz="4000" spc="-5" dirty="0">
                <a:latin typeface="Kinetic Letters" panose="00000500000000000000" pitchFamily="50" charset="0"/>
                <a:cs typeface="Carlito"/>
              </a:rPr>
              <a:t>school,</a:t>
            </a:r>
            <a:r>
              <a:rPr lang="en-US" sz="4000" spc="-5" dirty="0">
                <a:latin typeface="Kinetic Letters" panose="00000500000000000000" pitchFamily="50" charset="0"/>
                <a:cs typeface="Carlito"/>
              </a:rPr>
              <a:t> in respect of both their teaching staff and their peers.</a:t>
            </a:r>
          </a:p>
          <a:p>
            <a:pPr marL="12065" marR="118110" algn="ctr">
              <a:lnSpc>
                <a:spcPts val="2500"/>
              </a:lnSpc>
              <a:spcBef>
                <a:spcPts val="890"/>
              </a:spcBef>
              <a:buClr>
                <a:srgbClr val="252525"/>
              </a:buClr>
              <a:tabLst>
                <a:tab pos="196215" algn="l"/>
              </a:tabLst>
            </a:pPr>
            <a:r>
              <a:rPr lang="en-US" sz="4000" b="1" spc="-5" dirty="0">
                <a:latin typeface="Kinetic Letters" panose="00000500000000000000" pitchFamily="50" charset="0"/>
                <a:cs typeface="Carlito"/>
              </a:rPr>
              <a:t>W</a:t>
            </a:r>
            <a:r>
              <a:rPr sz="4000" b="1" spc="-15" dirty="0">
                <a:latin typeface="Kinetic Letters" panose="00000500000000000000" pitchFamily="50" charset="0"/>
                <a:cs typeface="Carlito"/>
              </a:rPr>
              <a:t>e  </a:t>
            </a:r>
            <a:r>
              <a:rPr sz="4000" b="1" spc="-10" dirty="0">
                <a:latin typeface="Kinetic Letters" panose="00000500000000000000" pitchFamily="50" charset="0"/>
                <a:cs typeface="Carlito"/>
              </a:rPr>
              <a:t>would </a:t>
            </a:r>
            <a:r>
              <a:rPr sz="4000" b="1" dirty="0">
                <a:latin typeface="Kinetic Letters" panose="00000500000000000000" pitchFamily="50" charset="0"/>
                <a:cs typeface="Carlito"/>
              </a:rPr>
              <a:t>thank all </a:t>
            </a:r>
            <a:r>
              <a:rPr sz="4000" b="1" spc="-10" dirty="0">
                <a:latin typeface="Kinetic Letters" panose="00000500000000000000" pitchFamily="50" charset="0"/>
                <a:cs typeface="Carlito"/>
              </a:rPr>
              <a:t>parents </a:t>
            </a:r>
            <a:r>
              <a:rPr sz="4000" b="1" spc="-25" dirty="0">
                <a:latin typeface="Kinetic Letters" panose="00000500000000000000" pitchFamily="50" charset="0"/>
                <a:cs typeface="Carlito"/>
              </a:rPr>
              <a:t>for </a:t>
            </a:r>
            <a:r>
              <a:rPr sz="4000" b="1" spc="-5" dirty="0">
                <a:latin typeface="Kinetic Letters" panose="00000500000000000000" pitchFamily="50" charset="0"/>
                <a:cs typeface="Carlito"/>
              </a:rPr>
              <a:t>supporting us </a:t>
            </a:r>
            <a:r>
              <a:rPr sz="4000" b="1" dirty="0">
                <a:latin typeface="Kinetic Letters" panose="00000500000000000000" pitchFamily="50" charset="0"/>
                <a:cs typeface="Carlito"/>
              </a:rPr>
              <a:t>with this </a:t>
            </a:r>
            <a:r>
              <a:rPr sz="4000" b="1" spc="-5" dirty="0">
                <a:latin typeface="Kinetic Letters" panose="00000500000000000000" pitchFamily="50" charset="0"/>
                <a:cs typeface="Carlito"/>
              </a:rPr>
              <a:t>both </a:t>
            </a:r>
            <a:r>
              <a:rPr sz="4000" b="1" dirty="0">
                <a:latin typeface="Kinetic Letters" panose="00000500000000000000" pitchFamily="50" charset="0"/>
                <a:cs typeface="Carlito"/>
              </a:rPr>
              <a:t>in and </a:t>
            </a:r>
            <a:r>
              <a:rPr sz="4000" b="1" spc="-5" dirty="0">
                <a:latin typeface="Kinetic Letters" panose="00000500000000000000" pitchFamily="50" charset="0"/>
                <a:cs typeface="Carlito"/>
              </a:rPr>
              <a:t>out of school.</a:t>
            </a:r>
            <a:endParaRPr sz="4000" b="1" dirty="0">
              <a:latin typeface="Kinetic Letters" panose="00000500000000000000" pitchFamily="50" charset="0"/>
              <a:cs typeface="Carlito"/>
            </a:endParaRPr>
          </a:p>
        </p:txBody>
      </p:sp>
      <p:sp>
        <p:nvSpPr>
          <p:cNvPr id="4" name="object 4"/>
          <p:cNvSpPr/>
          <p:nvPr/>
        </p:nvSpPr>
        <p:spPr>
          <a:xfrm>
            <a:off x="10387456" y="533400"/>
            <a:ext cx="1362455" cy="1274064"/>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45539" y="448513"/>
            <a:ext cx="9337040" cy="872675"/>
          </a:xfrm>
          <a:prstGeom prst="rect">
            <a:avLst/>
          </a:prstGeom>
        </p:spPr>
        <p:txBody>
          <a:bodyPr vert="horz" wrap="square" lIns="0" tIns="106045" rIns="0" bIns="0" rtlCol="0">
            <a:spAutoFit/>
          </a:bodyPr>
          <a:lstStyle/>
          <a:p>
            <a:pPr marL="12700" marR="5080">
              <a:lnSpc>
                <a:spcPts val="5830"/>
              </a:lnSpc>
              <a:spcBef>
                <a:spcPts val="835"/>
              </a:spcBef>
            </a:pPr>
            <a:r>
              <a:rPr sz="5400" u="heavy" spc="-15" dirty="0">
                <a:uFill>
                  <a:solidFill>
                    <a:srgbClr val="252525"/>
                  </a:solidFill>
                </a:uFill>
                <a:latin typeface="Kinetic Letters" panose="00000500000000000000" pitchFamily="50" charset="0"/>
              </a:rPr>
              <a:t>Where </a:t>
            </a:r>
            <a:r>
              <a:rPr sz="5400" u="heavy" spc="-25" dirty="0">
                <a:uFill>
                  <a:solidFill>
                    <a:srgbClr val="252525"/>
                  </a:solidFill>
                </a:uFill>
                <a:latin typeface="Kinetic Letters" panose="00000500000000000000" pitchFamily="50" charset="0"/>
              </a:rPr>
              <a:t>to </a:t>
            </a:r>
            <a:r>
              <a:rPr sz="5400" u="heavy" spc="-5" dirty="0">
                <a:uFill>
                  <a:solidFill>
                    <a:srgbClr val="252525"/>
                  </a:solidFill>
                </a:uFill>
                <a:latin typeface="Kinetic Letters" panose="00000500000000000000" pitchFamily="50" charset="0"/>
              </a:rPr>
              <a:t>find </a:t>
            </a:r>
            <a:r>
              <a:rPr sz="5400" u="heavy" spc="-15" dirty="0">
                <a:uFill>
                  <a:solidFill>
                    <a:srgbClr val="252525"/>
                  </a:solidFill>
                </a:uFill>
                <a:latin typeface="Kinetic Letters" panose="00000500000000000000" pitchFamily="50" charset="0"/>
              </a:rPr>
              <a:t>information/points </a:t>
            </a:r>
            <a:r>
              <a:rPr sz="5400" spc="-15" dirty="0">
                <a:latin typeface="Kinetic Letters" panose="00000500000000000000" pitchFamily="50" charset="0"/>
              </a:rPr>
              <a:t> </a:t>
            </a:r>
            <a:r>
              <a:rPr sz="5400" u="heavy" spc="-5" dirty="0">
                <a:uFill>
                  <a:solidFill>
                    <a:srgbClr val="252525"/>
                  </a:solidFill>
                </a:uFill>
                <a:latin typeface="Kinetic Letters" panose="00000500000000000000" pitchFamily="50" charset="0"/>
              </a:rPr>
              <a:t>of</a:t>
            </a:r>
            <a:r>
              <a:rPr sz="5400" u="heavy" dirty="0">
                <a:uFill>
                  <a:solidFill>
                    <a:srgbClr val="252525"/>
                  </a:solidFill>
                </a:uFill>
                <a:latin typeface="Kinetic Letters" panose="00000500000000000000" pitchFamily="50" charset="0"/>
              </a:rPr>
              <a:t> </a:t>
            </a:r>
            <a:r>
              <a:rPr sz="5400" u="heavy" spc="-25" dirty="0">
                <a:uFill>
                  <a:solidFill>
                    <a:srgbClr val="252525"/>
                  </a:solidFill>
                </a:uFill>
                <a:latin typeface="Kinetic Letters" panose="00000500000000000000" pitchFamily="50" charset="0"/>
              </a:rPr>
              <a:t>contact</a:t>
            </a:r>
            <a:endParaRPr sz="5400" dirty="0">
              <a:latin typeface="Kinetic Letters" panose="00000500000000000000" pitchFamily="50" charset="0"/>
            </a:endParaRPr>
          </a:p>
        </p:txBody>
      </p:sp>
      <p:sp>
        <p:nvSpPr>
          <p:cNvPr id="3" name="object 3"/>
          <p:cNvSpPr txBox="1"/>
          <p:nvPr/>
        </p:nvSpPr>
        <p:spPr>
          <a:xfrm>
            <a:off x="763269" y="2011698"/>
            <a:ext cx="10665461" cy="3880549"/>
          </a:xfrm>
          <a:prstGeom prst="rect">
            <a:avLst/>
          </a:prstGeom>
        </p:spPr>
        <p:txBody>
          <a:bodyPr vert="horz" wrap="square" lIns="0" tIns="67945" rIns="0" bIns="0" rtlCol="0">
            <a:spAutoFit/>
          </a:bodyPr>
          <a:lstStyle/>
          <a:p>
            <a:pPr marL="195580" marR="5080" indent="-183515">
              <a:lnSpc>
                <a:spcPts val="3460"/>
              </a:lnSpc>
              <a:spcBef>
                <a:spcPts val="535"/>
              </a:spcBef>
              <a:buClr>
                <a:srgbClr val="252525"/>
              </a:buClr>
              <a:buFont typeface="Arial"/>
              <a:buChar char="◦"/>
              <a:tabLst>
                <a:tab pos="196215" algn="l"/>
              </a:tabLst>
            </a:pPr>
            <a:r>
              <a:rPr sz="4000" spc="-55" dirty="0">
                <a:latin typeface="Kinetic Letters" panose="00000500000000000000" pitchFamily="50" charset="0"/>
                <a:cs typeface="Carlito"/>
              </a:rPr>
              <a:t>We </a:t>
            </a:r>
            <a:r>
              <a:rPr lang="en-GB" sz="4000" spc="-55" dirty="0">
                <a:latin typeface="Kinetic Letters" panose="00000500000000000000" pitchFamily="50" charset="0"/>
                <a:cs typeface="Carlito"/>
              </a:rPr>
              <a:t>are usually</a:t>
            </a:r>
            <a:r>
              <a:rPr lang="en-US" sz="4000" spc="-15" dirty="0">
                <a:latin typeface="Kinetic Letters" panose="00000500000000000000" pitchFamily="50" charset="0"/>
                <a:cs typeface="Carlito"/>
              </a:rPr>
              <a:t> </a:t>
            </a:r>
            <a:r>
              <a:rPr sz="4000" spc="-15" dirty="0">
                <a:latin typeface="Kinetic Letters" panose="00000500000000000000" pitchFamily="50" charset="0"/>
                <a:cs typeface="Carlito"/>
              </a:rPr>
              <a:t>available </a:t>
            </a:r>
            <a:r>
              <a:rPr sz="4000" spc="-25" dirty="0">
                <a:latin typeface="Kinetic Letters" panose="00000500000000000000" pitchFamily="50" charset="0"/>
                <a:cs typeface="Carlito"/>
              </a:rPr>
              <a:t>before </a:t>
            </a:r>
            <a:r>
              <a:rPr sz="4000" dirty="0">
                <a:latin typeface="Kinetic Letters" panose="00000500000000000000" pitchFamily="50" charset="0"/>
                <a:cs typeface="Carlito"/>
              </a:rPr>
              <a:t>and </a:t>
            </a:r>
            <a:r>
              <a:rPr sz="4000" spc="-15" dirty="0">
                <a:latin typeface="Kinetic Letters" panose="00000500000000000000" pitchFamily="50" charset="0"/>
                <a:cs typeface="Carlito"/>
              </a:rPr>
              <a:t>after </a:t>
            </a:r>
            <a:r>
              <a:rPr sz="4000" spc="-5" dirty="0">
                <a:latin typeface="Kinetic Letters" panose="00000500000000000000" pitchFamily="50" charset="0"/>
                <a:cs typeface="Carlito"/>
              </a:rPr>
              <a:t>school</a:t>
            </a:r>
            <a:r>
              <a:rPr lang="en-GB" sz="4000" spc="-5" dirty="0">
                <a:latin typeface="Kinetic Letters" panose="00000500000000000000" pitchFamily="50" charset="0"/>
                <a:cs typeface="Carlito"/>
              </a:rPr>
              <a:t> either welcoming children on entry to school or dismissing at the end of the day.</a:t>
            </a:r>
          </a:p>
          <a:p>
            <a:pPr marL="195580" indent="-183515">
              <a:lnSpc>
                <a:spcPct val="100000"/>
              </a:lnSpc>
              <a:spcBef>
                <a:spcPts val="459"/>
              </a:spcBef>
              <a:buClr>
                <a:srgbClr val="252525"/>
              </a:buClr>
              <a:buFont typeface="Arial"/>
              <a:buChar char="◦"/>
              <a:tabLst>
                <a:tab pos="196215" algn="l"/>
              </a:tabLst>
            </a:pPr>
            <a:r>
              <a:rPr sz="4000" spc="-5" dirty="0">
                <a:latin typeface="Kinetic Letters" panose="00000500000000000000" pitchFamily="50" charset="0"/>
                <a:cs typeface="Carlito"/>
              </a:rPr>
              <a:t>Messages </a:t>
            </a:r>
            <a:r>
              <a:rPr sz="4000" spc="-10" dirty="0">
                <a:latin typeface="Kinetic Letters" panose="00000500000000000000" pitchFamily="50" charset="0"/>
                <a:cs typeface="Carlito"/>
              </a:rPr>
              <a:t>can </a:t>
            </a:r>
            <a:r>
              <a:rPr sz="4000" spc="-5" dirty="0">
                <a:latin typeface="Kinetic Letters" panose="00000500000000000000" pitchFamily="50" charset="0"/>
                <a:cs typeface="Carlito"/>
              </a:rPr>
              <a:t>be </a:t>
            </a:r>
            <a:r>
              <a:rPr sz="4000" spc="-10" dirty="0">
                <a:latin typeface="Kinetic Letters" panose="00000500000000000000" pitchFamily="50" charset="0"/>
                <a:cs typeface="Carlito"/>
              </a:rPr>
              <a:t>left </a:t>
            </a:r>
            <a:r>
              <a:rPr lang="en-GB" sz="4000" spc="-10" dirty="0">
                <a:latin typeface="Kinetic Letters" panose="00000500000000000000" pitchFamily="50" charset="0"/>
                <a:cs typeface="Carlito"/>
              </a:rPr>
              <a:t>with</a:t>
            </a:r>
            <a:r>
              <a:rPr lang="en-US" sz="4000" dirty="0">
                <a:latin typeface="Kinetic Letters" panose="00000500000000000000" pitchFamily="50" charset="0"/>
                <a:cs typeface="Carlito"/>
              </a:rPr>
              <a:t> the</a:t>
            </a:r>
            <a:r>
              <a:rPr sz="4000" dirty="0">
                <a:latin typeface="Kinetic Letters" panose="00000500000000000000" pitchFamily="50" charset="0"/>
                <a:cs typeface="Carlito"/>
              </a:rPr>
              <a:t> </a:t>
            </a:r>
            <a:r>
              <a:rPr sz="4000" spc="-25" dirty="0">
                <a:latin typeface="Kinetic Letters" panose="00000500000000000000" pitchFamily="50" charset="0"/>
                <a:cs typeface="Carlito"/>
              </a:rPr>
              <a:t>children’s </a:t>
            </a:r>
            <a:r>
              <a:rPr lang="en-US" sz="4000" spc="-15" dirty="0">
                <a:latin typeface="Kinetic Letters" panose="00000500000000000000" pitchFamily="50" charset="0"/>
                <a:cs typeface="Carlito"/>
              </a:rPr>
              <a:t>homework books or reading records.</a:t>
            </a:r>
            <a:endParaRPr sz="4000" dirty="0">
              <a:latin typeface="Kinetic Letters" panose="00000500000000000000" pitchFamily="50" charset="0"/>
              <a:cs typeface="Carlito"/>
            </a:endParaRPr>
          </a:p>
          <a:p>
            <a:pPr marL="195580" indent="-183515">
              <a:lnSpc>
                <a:spcPct val="100000"/>
              </a:lnSpc>
              <a:spcBef>
                <a:spcPts val="515"/>
              </a:spcBef>
              <a:buClr>
                <a:srgbClr val="252525"/>
              </a:buClr>
              <a:buFont typeface="Arial"/>
              <a:buChar char="◦"/>
              <a:tabLst>
                <a:tab pos="196215" algn="l"/>
              </a:tabLst>
            </a:pPr>
            <a:r>
              <a:rPr lang="en-US" sz="4000" spc="-15" dirty="0">
                <a:latin typeface="Kinetic Letters" panose="00000500000000000000" pitchFamily="50" charset="0"/>
                <a:cs typeface="Carlito"/>
              </a:rPr>
              <a:t>We are c</a:t>
            </a:r>
            <a:r>
              <a:rPr sz="4000" spc="-15" dirty="0">
                <a:latin typeface="Kinetic Letters" panose="00000500000000000000" pitchFamily="50" charset="0"/>
                <a:cs typeface="Carlito"/>
              </a:rPr>
              <a:t>ontact</a:t>
            </a:r>
            <a:r>
              <a:rPr lang="en-US" sz="4000" spc="-15" dirty="0">
                <a:latin typeface="Kinetic Letters" panose="00000500000000000000" pitchFamily="50" charset="0"/>
                <a:cs typeface="Carlito"/>
              </a:rPr>
              <a:t>able via</a:t>
            </a:r>
            <a:r>
              <a:rPr sz="4000" spc="-15" dirty="0">
                <a:latin typeface="Kinetic Letters" panose="00000500000000000000" pitchFamily="50" charset="0"/>
                <a:cs typeface="Carlito"/>
              </a:rPr>
              <a:t> </a:t>
            </a:r>
            <a:r>
              <a:rPr sz="4000" dirty="0">
                <a:latin typeface="Kinetic Letters" panose="00000500000000000000" pitchFamily="50" charset="0"/>
                <a:cs typeface="Carlito"/>
              </a:rPr>
              <a:t>the </a:t>
            </a:r>
            <a:r>
              <a:rPr sz="4000" spc="-10" dirty="0">
                <a:latin typeface="Kinetic Letters" panose="00000500000000000000" pitchFamily="50" charset="0"/>
                <a:cs typeface="Carlito"/>
              </a:rPr>
              <a:t>office </a:t>
            </a:r>
            <a:r>
              <a:rPr sz="4000" spc="-20" dirty="0">
                <a:latin typeface="Kinetic Letters" panose="00000500000000000000" pitchFamily="50" charset="0"/>
                <a:cs typeface="Carlito"/>
              </a:rPr>
              <a:t>to </a:t>
            </a:r>
            <a:r>
              <a:rPr sz="4000" spc="-15" dirty="0">
                <a:latin typeface="Kinetic Letters" panose="00000500000000000000" pitchFamily="50" charset="0"/>
                <a:cs typeface="Carlito"/>
              </a:rPr>
              <a:t>arrange </a:t>
            </a:r>
            <a:r>
              <a:rPr sz="4000" spc="-5" dirty="0">
                <a:latin typeface="Kinetic Letters" panose="00000500000000000000" pitchFamily="50" charset="0"/>
                <a:cs typeface="Carlito"/>
              </a:rPr>
              <a:t>meetings or call</a:t>
            </a:r>
            <a:r>
              <a:rPr sz="4000" spc="40" dirty="0">
                <a:latin typeface="Kinetic Letters" panose="00000500000000000000" pitchFamily="50" charset="0"/>
                <a:cs typeface="Carlito"/>
              </a:rPr>
              <a:t> </a:t>
            </a:r>
            <a:r>
              <a:rPr sz="4000" spc="-10" dirty="0">
                <a:latin typeface="Kinetic Letters" panose="00000500000000000000" pitchFamily="50" charset="0"/>
                <a:cs typeface="Carlito"/>
              </a:rPr>
              <a:t>backs</a:t>
            </a:r>
            <a:endParaRPr sz="5400" dirty="0">
              <a:latin typeface="Kinetic Letters" panose="00000500000000000000" pitchFamily="50" charset="0"/>
              <a:cs typeface="Carlito"/>
            </a:endParaRPr>
          </a:p>
          <a:p>
            <a:pPr marL="195580" marR="782955" indent="-183515">
              <a:lnSpc>
                <a:spcPts val="3460"/>
              </a:lnSpc>
              <a:buClr>
                <a:srgbClr val="252525"/>
              </a:buClr>
              <a:buFont typeface="Arial"/>
              <a:buChar char="◦"/>
              <a:tabLst>
                <a:tab pos="196215" algn="l"/>
              </a:tabLst>
            </a:pPr>
            <a:r>
              <a:rPr sz="4000" spc="-15" dirty="0">
                <a:latin typeface="Kinetic Letters" panose="00000500000000000000" pitchFamily="50" charset="0"/>
                <a:cs typeface="Carlito"/>
              </a:rPr>
              <a:t>Information </a:t>
            </a:r>
            <a:r>
              <a:rPr sz="4000" spc="-10" dirty="0">
                <a:latin typeface="Kinetic Letters" panose="00000500000000000000" pitchFamily="50" charset="0"/>
                <a:cs typeface="Carlito"/>
              </a:rPr>
              <a:t>can </a:t>
            </a:r>
            <a:r>
              <a:rPr sz="4000" spc="-5" dirty="0">
                <a:latin typeface="Kinetic Letters" panose="00000500000000000000" pitchFamily="50" charset="0"/>
                <a:cs typeface="Carlito"/>
              </a:rPr>
              <a:t>be </a:t>
            </a:r>
            <a:r>
              <a:rPr sz="4000" spc="-20" dirty="0">
                <a:latin typeface="Kinetic Letters" panose="00000500000000000000" pitchFamily="50" charset="0"/>
                <a:cs typeface="Carlito"/>
              </a:rPr>
              <a:t>found </a:t>
            </a:r>
            <a:r>
              <a:rPr sz="4000" spc="-5" dirty="0">
                <a:latin typeface="Kinetic Letters" panose="00000500000000000000" pitchFamily="50" charset="0"/>
                <a:cs typeface="Carlito"/>
              </a:rPr>
              <a:t>on </a:t>
            </a:r>
            <a:r>
              <a:rPr sz="4000" dirty="0">
                <a:latin typeface="Kinetic Letters" panose="00000500000000000000" pitchFamily="50" charset="0"/>
                <a:cs typeface="Carlito"/>
              </a:rPr>
              <a:t>the </a:t>
            </a:r>
            <a:r>
              <a:rPr sz="4000" spc="-5" dirty="0">
                <a:latin typeface="Kinetic Letters" panose="00000500000000000000" pitchFamily="50" charset="0"/>
                <a:cs typeface="Carlito"/>
              </a:rPr>
              <a:t>school </a:t>
            </a:r>
            <a:r>
              <a:rPr sz="4000" spc="-15" dirty="0">
                <a:latin typeface="Kinetic Letters" panose="00000500000000000000" pitchFamily="50" charset="0"/>
                <a:cs typeface="Carlito"/>
              </a:rPr>
              <a:t>website, </a:t>
            </a:r>
            <a:r>
              <a:rPr sz="4000" dirty="0">
                <a:latin typeface="Kinetic Letters" panose="00000500000000000000" pitchFamily="50" charset="0"/>
                <a:cs typeface="Carlito"/>
              </a:rPr>
              <a:t>class  </a:t>
            </a:r>
            <a:r>
              <a:rPr sz="4000" spc="-10" dirty="0">
                <a:latin typeface="Kinetic Letters" panose="00000500000000000000" pitchFamily="50" charset="0"/>
                <a:cs typeface="Carlito"/>
              </a:rPr>
              <a:t>pages </a:t>
            </a:r>
            <a:r>
              <a:rPr sz="4000" dirty="0">
                <a:latin typeface="Kinetic Letters" panose="00000500000000000000" pitchFamily="50" charset="0"/>
                <a:cs typeface="Carlito"/>
              </a:rPr>
              <a:t>and</a:t>
            </a:r>
            <a:r>
              <a:rPr sz="4000" spc="5" dirty="0">
                <a:latin typeface="Kinetic Letters" panose="00000500000000000000" pitchFamily="50" charset="0"/>
                <a:cs typeface="Carlito"/>
              </a:rPr>
              <a:t> </a:t>
            </a:r>
            <a:r>
              <a:rPr sz="4000" spc="-20" dirty="0">
                <a:latin typeface="Kinetic Letters" panose="00000500000000000000" pitchFamily="50" charset="0"/>
                <a:cs typeface="Carlito"/>
              </a:rPr>
              <a:t>newsletters</a:t>
            </a:r>
            <a:r>
              <a:rPr lang="en-US" sz="4000" spc="-20" dirty="0">
                <a:latin typeface="Kinetic Letters" panose="00000500000000000000" pitchFamily="50" charset="0"/>
                <a:cs typeface="Carlito"/>
              </a:rPr>
              <a:t> for further clarification – please read these!</a:t>
            </a:r>
            <a:endParaRPr sz="4000" dirty="0">
              <a:latin typeface="Kinetic Letters" panose="00000500000000000000" pitchFamily="50" charset="0"/>
              <a:cs typeface="Carlito"/>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8798F-B0A1-4313-85B9-52BC1CB0521C}"/>
              </a:ext>
            </a:extLst>
          </p:cNvPr>
          <p:cNvSpPr>
            <a:spLocks noGrp="1"/>
          </p:cNvSpPr>
          <p:nvPr>
            <p:ph type="title"/>
          </p:nvPr>
        </p:nvSpPr>
        <p:spPr>
          <a:xfrm>
            <a:off x="852407" y="421517"/>
            <a:ext cx="8172450" cy="1123314"/>
          </a:xfrm>
        </p:spPr>
        <p:txBody>
          <a:bodyPr/>
          <a:lstStyle/>
          <a:p>
            <a:r>
              <a:rPr lang="en-GB" u="sng" dirty="0">
                <a:latin typeface="Kinetic Letters" panose="00000500000000000000" pitchFamily="50" charset="0"/>
              </a:rPr>
              <a:t>How you can help?</a:t>
            </a:r>
          </a:p>
        </p:txBody>
      </p:sp>
      <p:sp>
        <p:nvSpPr>
          <p:cNvPr id="3" name="Text Placeholder 2">
            <a:extLst>
              <a:ext uri="{FF2B5EF4-FFF2-40B4-BE49-F238E27FC236}">
                <a16:creationId xmlns:a16="http://schemas.microsoft.com/office/drawing/2014/main" id="{1B37C6EC-08C1-44FF-856E-0C6ED5AA7357}"/>
              </a:ext>
            </a:extLst>
          </p:cNvPr>
          <p:cNvSpPr>
            <a:spLocks noGrp="1"/>
          </p:cNvSpPr>
          <p:nvPr>
            <p:ph type="body" idx="1"/>
          </p:nvPr>
        </p:nvSpPr>
        <p:spPr>
          <a:xfrm>
            <a:off x="569143" y="1402596"/>
            <a:ext cx="11237660" cy="6555641"/>
          </a:xfrm>
        </p:spPr>
        <p:txBody>
          <a:bodyPr/>
          <a:lstStyle/>
          <a:p>
            <a:pPr marL="571500" indent="-571500">
              <a:buFont typeface="Arial" panose="020B0604020202020204" pitchFamily="34" charset="0"/>
              <a:buChar char="•"/>
            </a:pPr>
            <a:r>
              <a:rPr lang="en-GB" sz="4000" dirty="0">
                <a:latin typeface="Kinetic Letters" panose="00000500000000000000" pitchFamily="50" charset="0"/>
              </a:rPr>
              <a:t>Ensure lunchtime hot food orders are ordered on time and through the correct channels</a:t>
            </a:r>
          </a:p>
          <a:p>
            <a:pPr marL="571500" indent="-571500">
              <a:buFont typeface="Arial" panose="020B0604020202020204" pitchFamily="34" charset="0"/>
              <a:buChar char="•"/>
            </a:pPr>
            <a:r>
              <a:rPr lang="en-GB" sz="4000" dirty="0">
                <a:latin typeface="Kinetic Letters" panose="00000500000000000000" pitchFamily="50" charset="0"/>
              </a:rPr>
              <a:t>Time keeping and limit absences</a:t>
            </a:r>
          </a:p>
          <a:p>
            <a:pPr marL="571500" indent="-571500">
              <a:buFont typeface="Arial" panose="020B0604020202020204" pitchFamily="34" charset="0"/>
              <a:buChar char="•"/>
            </a:pPr>
            <a:r>
              <a:rPr lang="en-GB" sz="4000" dirty="0">
                <a:latin typeface="Kinetic Letters" panose="00000500000000000000" pitchFamily="50" charset="0"/>
              </a:rPr>
              <a:t>Organisation – drinks, belongings, PE; All named.</a:t>
            </a:r>
          </a:p>
          <a:p>
            <a:pPr marL="571500" indent="-571500">
              <a:buFont typeface="Arial" panose="020B0604020202020204" pitchFamily="34" charset="0"/>
              <a:buChar char="•"/>
            </a:pPr>
            <a:r>
              <a:rPr lang="en-GB" sz="4000" dirty="0">
                <a:latin typeface="Kinetic Letters" panose="00000500000000000000" pitchFamily="50" charset="0"/>
              </a:rPr>
              <a:t>Naming uniform and water bottles </a:t>
            </a:r>
          </a:p>
          <a:p>
            <a:pPr marL="571500" indent="-571500">
              <a:buFont typeface="Arial" panose="020B0604020202020204" pitchFamily="34" charset="0"/>
              <a:buChar char="•"/>
            </a:pPr>
            <a:r>
              <a:rPr lang="en-GB" sz="4000" dirty="0">
                <a:latin typeface="Kinetic Letters" panose="00000500000000000000" pitchFamily="50" charset="0"/>
              </a:rPr>
              <a:t>Support with home tasks, reading, spelling and X tables </a:t>
            </a:r>
          </a:p>
          <a:p>
            <a:pPr marL="571500" indent="-571500">
              <a:buFont typeface="Arial" panose="020B0604020202020204" pitchFamily="34" charset="0"/>
              <a:buChar char="•"/>
            </a:pPr>
            <a:r>
              <a:rPr lang="en-GB" sz="4000" dirty="0">
                <a:latin typeface="Kinetic Letters" panose="00000500000000000000" pitchFamily="50" charset="0"/>
              </a:rPr>
              <a:t>Ensure you keep us informed as best as you can with daily </a:t>
            </a:r>
            <a:r>
              <a:rPr lang="en-GB" sz="4000" dirty="0" err="1">
                <a:latin typeface="Kinetic Letters" panose="00000500000000000000" pitchFamily="50" charset="0"/>
              </a:rPr>
              <a:t>occurances</a:t>
            </a:r>
            <a:r>
              <a:rPr lang="en-GB" sz="4000" dirty="0">
                <a:latin typeface="Kinetic Letters" panose="00000500000000000000" pitchFamily="50" charset="0"/>
              </a:rPr>
              <a:t> that may affect your child’s well-being and ability to learn.</a:t>
            </a:r>
          </a:p>
          <a:p>
            <a:pPr marL="571500" indent="-571500">
              <a:buFont typeface="Arial" panose="020B0604020202020204" pitchFamily="34" charset="0"/>
              <a:buChar char="•"/>
            </a:pPr>
            <a:endParaRPr lang="en-GB" sz="4000" dirty="0">
              <a:latin typeface="Kinetic Letters" panose="00000500000000000000" pitchFamily="50" charset="0"/>
            </a:endParaRPr>
          </a:p>
          <a:p>
            <a:pPr marL="571500" indent="-571500">
              <a:buFont typeface="Arial" panose="020B0604020202020204" pitchFamily="34" charset="0"/>
              <a:buChar char="•"/>
            </a:pPr>
            <a:endParaRPr lang="en-GB" sz="4000" dirty="0">
              <a:latin typeface="Comic Sans MS" panose="030F0702030302020204" pitchFamily="66" charset="0"/>
            </a:endParaRPr>
          </a:p>
          <a:p>
            <a:endParaRPr lang="en-GB" dirty="0"/>
          </a:p>
        </p:txBody>
      </p:sp>
      <p:pic>
        <p:nvPicPr>
          <p:cNvPr id="3074" name="Picture 2" descr="Completing Illustrations and Clip Art. 56,656 Completing royalty free  illustrations and drawings available to search from thousands of stock  vector EPS clipart graphic designers.">
            <a:extLst>
              <a:ext uri="{FF2B5EF4-FFF2-40B4-BE49-F238E27FC236}">
                <a16:creationId xmlns:a16="http://schemas.microsoft.com/office/drawing/2014/main" id="{EA765693-A49E-47BE-9348-4500E396329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493"/>
          <a:stretch/>
        </p:blipFill>
        <p:spPr bwMode="auto">
          <a:xfrm>
            <a:off x="9389391" y="2268565"/>
            <a:ext cx="2076450" cy="2057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0510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58239" y="936701"/>
            <a:ext cx="8172450" cy="1028487"/>
          </a:xfrm>
          <a:prstGeom prst="rect">
            <a:avLst/>
          </a:prstGeom>
        </p:spPr>
        <p:txBody>
          <a:bodyPr vert="horz" wrap="square" lIns="0" tIns="12700" rIns="0" bIns="0" rtlCol="0">
            <a:spAutoFit/>
          </a:bodyPr>
          <a:lstStyle/>
          <a:p>
            <a:pPr marL="12700">
              <a:lnSpc>
                <a:spcPct val="100000"/>
              </a:lnSpc>
              <a:spcBef>
                <a:spcPts val="100"/>
              </a:spcBef>
            </a:pPr>
            <a:r>
              <a:rPr sz="6600" dirty="0">
                <a:latin typeface="Kinetic Letters" panose="00000500000000000000" pitchFamily="50" charset="0"/>
              </a:rPr>
              <a:t>Building</a:t>
            </a:r>
            <a:r>
              <a:rPr sz="6600" spc="-40" dirty="0">
                <a:latin typeface="Kinetic Letters" panose="00000500000000000000" pitchFamily="50" charset="0"/>
              </a:rPr>
              <a:t> </a:t>
            </a:r>
            <a:r>
              <a:rPr sz="6600" spc="-20" dirty="0">
                <a:latin typeface="Kinetic Letters" panose="00000500000000000000" pitchFamily="50" charset="0"/>
              </a:rPr>
              <a:t>Relationships</a:t>
            </a:r>
          </a:p>
        </p:txBody>
      </p:sp>
      <p:sp>
        <p:nvSpPr>
          <p:cNvPr id="3" name="object 3"/>
          <p:cNvSpPr/>
          <p:nvPr/>
        </p:nvSpPr>
        <p:spPr>
          <a:xfrm>
            <a:off x="1158239" y="1685035"/>
            <a:ext cx="8140065" cy="59690"/>
          </a:xfrm>
          <a:custGeom>
            <a:avLst/>
            <a:gdLst/>
            <a:ahLst/>
            <a:cxnLst/>
            <a:rect l="l" t="t" r="r" b="b"/>
            <a:pathLst>
              <a:path w="8140065" h="59689">
                <a:moveTo>
                  <a:pt x="8139683" y="0"/>
                </a:moveTo>
                <a:lnTo>
                  <a:pt x="0" y="0"/>
                </a:lnTo>
                <a:lnTo>
                  <a:pt x="0" y="59436"/>
                </a:lnTo>
                <a:lnTo>
                  <a:pt x="8139683" y="59436"/>
                </a:lnTo>
                <a:lnTo>
                  <a:pt x="8139683" y="0"/>
                </a:lnTo>
                <a:close/>
              </a:path>
            </a:pathLst>
          </a:custGeom>
          <a:solidFill>
            <a:srgbClr val="252525"/>
          </a:solidFill>
        </p:spPr>
        <p:txBody>
          <a:bodyPr wrap="square" lIns="0" tIns="0" rIns="0" bIns="0" rtlCol="0"/>
          <a:lstStyle/>
          <a:p>
            <a:endParaRPr/>
          </a:p>
        </p:txBody>
      </p:sp>
      <p:sp>
        <p:nvSpPr>
          <p:cNvPr id="4" name="object 4"/>
          <p:cNvSpPr txBox="1">
            <a:spLocks noGrp="1"/>
          </p:cNvSpPr>
          <p:nvPr>
            <p:ph type="body" idx="1"/>
          </p:nvPr>
        </p:nvSpPr>
        <p:spPr>
          <a:xfrm>
            <a:off x="1145539" y="1872855"/>
            <a:ext cx="9627870" cy="1608774"/>
          </a:xfrm>
          <a:prstGeom prst="rect">
            <a:avLst/>
          </a:prstGeom>
        </p:spPr>
        <p:txBody>
          <a:bodyPr vert="horz" wrap="square" lIns="0" tIns="92075" rIns="0" bIns="0" rtlCol="0">
            <a:spAutoFit/>
          </a:bodyPr>
          <a:lstStyle/>
          <a:p>
            <a:pPr marL="12700" marR="5080" algn="ctr">
              <a:lnSpc>
                <a:spcPct val="80000"/>
              </a:lnSpc>
              <a:spcBef>
                <a:spcPts val="725"/>
              </a:spcBef>
            </a:pPr>
            <a:r>
              <a:rPr sz="2800" spc="-50" dirty="0">
                <a:latin typeface="Kinetic Letters" panose="00000500000000000000" pitchFamily="50" charset="0"/>
              </a:rPr>
              <a:t>We </a:t>
            </a:r>
            <a:r>
              <a:rPr lang="en-GB" sz="2800" spc="-50" dirty="0">
                <a:latin typeface="Kinetic Letters" panose="00000500000000000000" pitchFamily="50" charset="0"/>
              </a:rPr>
              <a:t>work hard to </a:t>
            </a:r>
            <a:r>
              <a:rPr sz="2800" spc="-5" dirty="0">
                <a:latin typeface="Kinetic Letters" panose="00000500000000000000" pitchFamily="50" charset="0"/>
              </a:rPr>
              <a:t>build </a:t>
            </a:r>
            <a:r>
              <a:rPr sz="2800" spc="-10" dirty="0">
                <a:latin typeface="Kinetic Letters" panose="00000500000000000000" pitchFamily="50" charset="0"/>
              </a:rPr>
              <a:t>strong </a:t>
            </a:r>
            <a:r>
              <a:rPr sz="2800" spc="-5" dirty="0">
                <a:latin typeface="Kinetic Letters" panose="00000500000000000000" pitchFamily="50" charset="0"/>
              </a:rPr>
              <a:t>relationships between </a:t>
            </a:r>
            <a:r>
              <a:rPr sz="2800" spc="-45" dirty="0">
                <a:latin typeface="Kinetic Letters" panose="00000500000000000000" pitchFamily="50" charset="0"/>
              </a:rPr>
              <a:t>staff, </a:t>
            </a:r>
            <a:r>
              <a:rPr sz="2800" spc="-10" dirty="0">
                <a:latin typeface="Kinetic Letters" panose="00000500000000000000" pitchFamily="50" charset="0"/>
              </a:rPr>
              <a:t>parents </a:t>
            </a:r>
            <a:r>
              <a:rPr sz="2800" dirty="0">
                <a:latin typeface="Kinetic Letters" panose="00000500000000000000" pitchFamily="50" charset="0"/>
              </a:rPr>
              <a:t>and </a:t>
            </a:r>
            <a:r>
              <a:rPr sz="2800" spc="-5" dirty="0">
                <a:latin typeface="Kinetic Letters" panose="00000500000000000000" pitchFamily="50" charset="0"/>
              </a:rPr>
              <a:t>children </a:t>
            </a:r>
            <a:r>
              <a:rPr sz="2800" dirty="0">
                <a:latin typeface="Kinetic Letters" panose="00000500000000000000" pitchFamily="50" charset="0"/>
              </a:rPr>
              <a:t>in </a:t>
            </a:r>
            <a:r>
              <a:rPr sz="2800" spc="-10" dirty="0">
                <a:latin typeface="Kinetic Letters" panose="00000500000000000000" pitchFamily="50" charset="0"/>
              </a:rPr>
              <a:t>order to provide </a:t>
            </a:r>
            <a:r>
              <a:rPr sz="2800" dirty="0">
                <a:latin typeface="Kinetic Letters" panose="00000500000000000000" pitchFamily="50" charset="0"/>
              </a:rPr>
              <a:t>the </a:t>
            </a:r>
            <a:r>
              <a:rPr sz="2800" spc="-10" dirty="0">
                <a:latin typeface="Kinetic Letters" panose="00000500000000000000" pitchFamily="50" charset="0"/>
              </a:rPr>
              <a:t>best </a:t>
            </a:r>
            <a:r>
              <a:rPr sz="2800" dirty="0">
                <a:latin typeface="Kinetic Letters" panose="00000500000000000000" pitchFamily="50" charset="0"/>
              </a:rPr>
              <a:t>learning </a:t>
            </a:r>
            <a:r>
              <a:rPr sz="2800" spc="-10" dirty="0">
                <a:latin typeface="Kinetic Letters" panose="00000500000000000000" pitchFamily="50" charset="0"/>
              </a:rPr>
              <a:t>environment </a:t>
            </a:r>
            <a:r>
              <a:rPr sz="2800" spc="-25" dirty="0">
                <a:latin typeface="Kinetic Letters" panose="00000500000000000000" pitchFamily="50" charset="0"/>
              </a:rPr>
              <a:t>for </a:t>
            </a:r>
            <a:r>
              <a:rPr sz="2800" spc="-10" dirty="0">
                <a:latin typeface="Kinetic Letters" panose="00000500000000000000" pitchFamily="50" charset="0"/>
              </a:rPr>
              <a:t>everyone  at Blakedown </a:t>
            </a:r>
            <a:r>
              <a:rPr sz="2800" dirty="0">
                <a:latin typeface="Kinetic Letters" panose="00000500000000000000" pitchFamily="50" charset="0"/>
              </a:rPr>
              <a:t>CE Primary</a:t>
            </a:r>
            <a:r>
              <a:rPr sz="2800" spc="-5" dirty="0">
                <a:latin typeface="Kinetic Letters" panose="00000500000000000000" pitchFamily="50" charset="0"/>
              </a:rPr>
              <a:t> School.</a:t>
            </a:r>
          </a:p>
          <a:p>
            <a:pPr marL="12700" marR="697865" algn="ctr">
              <a:lnSpc>
                <a:spcPct val="80000"/>
              </a:lnSpc>
              <a:spcBef>
                <a:spcPts val="905"/>
              </a:spcBef>
            </a:pPr>
            <a:r>
              <a:rPr sz="2800" spc="-50" dirty="0">
                <a:latin typeface="Kinetic Letters" panose="00000500000000000000" pitchFamily="50" charset="0"/>
              </a:rPr>
              <a:t>We </a:t>
            </a:r>
            <a:r>
              <a:rPr sz="2800" spc="-5" dirty="0">
                <a:latin typeface="Kinetic Letters" panose="00000500000000000000" pitchFamily="50" charset="0"/>
              </a:rPr>
              <a:t>appreciate </a:t>
            </a:r>
            <a:r>
              <a:rPr sz="2800" spc="-10" dirty="0">
                <a:latin typeface="Kinetic Letters" panose="00000500000000000000" pitchFamily="50" charset="0"/>
              </a:rPr>
              <a:t>communication </a:t>
            </a:r>
            <a:r>
              <a:rPr sz="2800" dirty="0">
                <a:latin typeface="Kinetic Letters" panose="00000500000000000000" pitchFamily="50" charset="0"/>
              </a:rPr>
              <a:t>which </a:t>
            </a:r>
            <a:r>
              <a:rPr sz="2800" spc="-10" dirty="0">
                <a:latin typeface="Kinetic Letters" panose="00000500000000000000" pitchFamily="50" charset="0"/>
              </a:rPr>
              <a:t>facilitates </a:t>
            </a:r>
            <a:r>
              <a:rPr sz="2800" spc="-5" dirty="0">
                <a:latin typeface="Kinetic Letters" panose="00000500000000000000" pitchFamily="50" charset="0"/>
              </a:rPr>
              <a:t>moving </a:t>
            </a:r>
            <a:r>
              <a:rPr sz="2800" spc="-15" dirty="0">
                <a:latin typeface="Kinetic Letters" panose="00000500000000000000" pitchFamily="50" charset="0"/>
              </a:rPr>
              <a:t>forward </a:t>
            </a:r>
            <a:r>
              <a:rPr sz="2800" spc="-10" dirty="0">
                <a:latin typeface="Kinetic Letters" panose="00000500000000000000" pitchFamily="50" charset="0"/>
              </a:rPr>
              <a:t>to </a:t>
            </a:r>
            <a:r>
              <a:rPr sz="2800" spc="-5" dirty="0">
                <a:latin typeface="Kinetic Letters" panose="00000500000000000000" pitchFamily="50" charset="0"/>
              </a:rPr>
              <a:t>achieve </a:t>
            </a:r>
            <a:r>
              <a:rPr sz="2800" dirty="0">
                <a:latin typeface="Kinetic Letters" panose="00000500000000000000" pitchFamily="50" charset="0"/>
              </a:rPr>
              <a:t>the </a:t>
            </a:r>
            <a:r>
              <a:rPr sz="2800" spc="-10" dirty="0">
                <a:latin typeface="Kinetic Letters" panose="00000500000000000000" pitchFamily="50" charset="0"/>
              </a:rPr>
              <a:t>best </a:t>
            </a:r>
            <a:r>
              <a:rPr sz="2800" spc="-25" dirty="0">
                <a:latin typeface="Kinetic Letters" panose="00000500000000000000" pitchFamily="50" charset="0"/>
              </a:rPr>
              <a:t>for </a:t>
            </a:r>
            <a:r>
              <a:rPr sz="2800" spc="-15" dirty="0">
                <a:latin typeface="Kinetic Letters" panose="00000500000000000000" pitchFamily="50" charset="0"/>
              </a:rPr>
              <a:t>your</a:t>
            </a:r>
            <a:r>
              <a:rPr sz="2800" spc="-30" dirty="0">
                <a:latin typeface="Kinetic Letters" panose="00000500000000000000" pitchFamily="50" charset="0"/>
              </a:rPr>
              <a:t> </a:t>
            </a:r>
            <a:r>
              <a:rPr sz="2800" spc="-5" dirty="0">
                <a:latin typeface="Kinetic Letters" panose="00000500000000000000" pitchFamily="50" charset="0"/>
              </a:rPr>
              <a:t>child.</a:t>
            </a:r>
          </a:p>
        </p:txBody>
      </p:sp>
      <p:sp>
        <p:nvSpPr>
          <p:cNvPr id="6" name="object 6"/>
          <p:cNvSpPr/>
          <p:nvPr/>
        </p:nvSpPr>
        <p:spPr>
          <a:xfrm>
            <a:off x="5151199" y="3777159"/>
            <a:ext cx="1524762" cy="1572427"/>
          </a:xfrm>
          <a:prstGeom prst="rect">
            <a:avLst/>
          </a:prstGeom>
          <a:blipFill>
            <a:blip r:embed="rId3" cstate="print"/>
            <a:stretch>
              <a:fillRect/>
            </a:stretch>
          </a:blipFill>
        </p:spPr>
        <p:txBody>
          <a:bodyPr wrap="square" lIns="0" tIns="0" rIns="0" bIns="0" rtlCol="0"/>
          <a:lstStyle/>
          <a:p>
            <a:endParaRPr/>
          </a:p>
        </p:txBody>
      </p:sp>
      <p:sp>
        <p:nvSpPr>
          <p:cNvPr id="7" name="Rectangle 6">
            <a:extLst>
              <a:ext uri="{FF2B5EF4-FFF2-40B4-BE49-F238E27FC236}">
                <a16:creationId xmlns:a16="http://schemas.microsoft.com/office/drawing/2014/main" id="{A47BD7CB-6EF0-4B82-95D1-79FB4DFE3FE8}"/>
              </a:ext>
            </a:extLst>
          </p:cNvPr>
          <p:cNvSpPr/>
          <p:nvPr/>
        </p:nvSpPr>
        <p:spPr>
          <a:xfrm>
            <a:off x="1099645" y="5645116"/>
            <a:ext cx="9627870" cy="881652"/>
          </a:xfrm>
          <a:prstGeom prst="rect">
            <a:avLst/>
          </a:prstGeom>
        </p:spPr>
        <p:txBody>
          <a:bodyPr wrap="square">
            <a:spAutoFit/>
          </a:bodyPr>
          <a:lstStyle/>
          <a:p>
            <a:pPr marL="3237865" marR="5080" indent="-3225165">
              <a:lnSpc>
                <a:spcPts val="2880"/>
              </a:lnSpc>
              <a:spcBef>
                <a:spcPts val="795"/>
              </a:spcBef>
            </a:pPr>
            <a:r>
              <a:rPr lang="en-US" sz="3600" b="1" spc="-55" dirty="0">
                <a:latin typeface="Kinetic Letters" panose="00000500000000000000" pitchFamily="50" charset="0"/>
                <a:cs typeface="Carlito"/>
              </a:rPr>
              <a:t>We </a:t>
            </a:r>
            <a:r>
              <a:rPr lang="en-US" sz="3600" b="1" spc="-10" dirty="0">
                <a:latin typeface="Kinetic Letters" panose="00000500000000000000" pitchFamily="50" charset="0"/>
                <a:cs typeface="Carlito"/>
              </a:rPr>
              <a:t>look </a:t>
            </a:r>
            <a:r>
              <a:rPr lang="en-US" sz="3600" b="1" spc="-20" dirty="0">
                <a:latin typeface="Kinetic Letters" panose="00000500000000000000" pitchFamily="50" charset="0"/>
                <a:cs typeface="Carlito"/>
              </a:rPr>
              <a:t>forward </a:t>
            </a:r>
            <a:r>
              <a:rPr lang="en-US" sz="3600" b="1" spc="-15" dirty="0">
                <a:latin typeface="Kinetic Letters" panose="00000500000000000000" pitchFamily="50" charset="0"/>
                <a:cs typeface="Carlito"/>
              </a:rPr>
              <a:t>to </a:t>
            </a:r>
            <a:r>
              <a:rPr lang="en-US" sz="3600" b="1" spc="-10" dirty="0">
                <a:latin typeface="Kinetic Letters" panose="00000500000000000000" pitchFamily="50" charset="0"/>
                <a:cs typeface="Carlito"/>
              </a:rPr>
              <a:t>working </a:t>
            </a:r>
            <a:r>
              <a:rPr lang="en-US" sz="3600" b="1" dirty="0">
                <a:latin typeface="Kinetic Letters" panose="00000500000000000000" pitchFamily="50" charset="0"/>
                <a:cs typeface="Carlito"/>
              </a:rPr>
              <a:t>in </a:t>
            </a:r>
            <a:r>
              <a:rPr lang="en-US" sz="3600" b="1" spc="-10" dirty="0">
                <a:latin typeface="Kinetic Letters" panose="00000500000000000000" pitchFamily="50" charset="0"/>
                <a:cs typeface="Carlito"/>
              </a:rPr>
              <a:t>partnership </a:t>
            </a:r>
            <a:r>
              <a:rPr lang="en-US" sz="3600" b="1" spc="-5" dirty="0">
                <a:latin typeface="Kinetic Letters" panose="00000500000000000000" pitchFamily="50" charset="0"/>
                <a:cs typeface="Carlito"/>
              </a:rPr>
              <a:t>with </a:t>
            </a:r>
            <a:r>
              <a:rPr lang="en-US" sz="3600" b="1" spc="-15" dirty="0">
                <a:latin typeface="Kinetic Letters" panose="00000500000000000000" pitchFamily="50" charset="0"/>
                <a:cs typeface="Carlito"/>
              </a:rPr>
              <a:t>you over </a:t>
            </a:r>
            <a:r>
              <a:rPr lang="en-US" sz="3600" b="1" dirty="0">
                <a:latin typeface="Kinetic Letters" panose="00000500000000000000" pitchFamily="50" charset="0"/>
                <a:cs typeface="Carlito"/>
              </a:rPr>
              <a:t>this </a:t>
            </a:r>
            <a:r>
              <a:rPr lang="en-US" sz="3600" b="1" spc="-5" dirty="0">
                <a:latin typeface="Kinetic Letters" panose="00000500000000000000" pitchFamily="50" charset="0"/>
                <a:cs typeface="Carlito"/>
              </a:rPr>
              <a:t>academic</a:t>
            </a:r>
            <a:r>
              <a:rPr lang="en-US" sz="3600" b="1" spc="-20" dirty="0">
                <a:latin typeface="Kinetic Letters" panose="00000500000000000000" pitchFamily="50" charset="0"/>
                <a:cs typeface="Carlito"/>
              </a:rPr>
              <a:t> </a:t>
            </a:r>
            <a:r>
              <a:rPr lang="en-US" sz="3600" b="1" spc="-15" dirty="0">
                <a:latin typeface="Kinetic Letters" panose="00000500000000000000" pitchFamily="50" charset="0"/>
                <a:cs typeface="Carlito"/>
              </a:rPr>
              <a:t>year!</a:t>
            </a:r>
            <a:endParaRPr lang="en-US" sz="3600" dirty="0">
              <a:latin typeface="Kinetic Letters" panose="00000500000000000000" pitchFamily="50" charset="0"/>
              <a:cs typeface="Carlito"/>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9F68F-0957-4C73-9FF6-06A93E7094A2}"/>
              </a:ext>
            </a:extLst>
          </p:cNvPr>
          <p:cNvSpPr>
            <a:spLocks noGrp="1"/>
          </p:cNvSpPr>
          <p:nvPr>
            <p:ph type="title"/>
          </p:nvPr>
        </p:nvSpPr>
        <p:spPr/>
        <p:txBody>
          <a:bodyPr/>
          <a:lstStyle/>
          <a:p>
            <a:r>
              <a:rPr lang="en-GB" u="sng" dirty="0">
                <a:latin typeface="Kinetic Letters" panose="00000500000000000000" pitchFamily="50" charset="0"/>
              </a:rPr>
              <a:t>Look out for…</a:t>
            </a:r>
          </a:p>
        </p:txBody>
      </p:sp>
      <p:sp>
        <p:nvSpPr>
          <p:cNvPr id="3" name="Text Placeholder 2">
            <a:extLst>
              <a:ext uri="{FF2B5EF4-FFF2-40B4-BE49-F238E27FC236}">
                <a16:creationId xmlns:a16="http://schemas.microsoft.com/office/drawing/2014/main" id="{6448BD02-6A97-4C2B-B97D-9EF3C61FC853}"/>
              </a:ext>
            </a:extLst>
          </p:cNvPr>
          <p:cNvSpPr>
            <a:spLocks noGrp="1"/>
          </p:cNvSpPr>
          <p:nvPr>
            <p:ph type="body" idx="1"/>
          </p:nvPr>
        </p:nvSpPr>
        <p:spPr>
          <a:xfrm>
            <a:off x="956601" y="2657157"/>
            <a:ext cx="9627870" cy="2893100"/>
          </a:xfrm>
        </p:spPr>
        <p:txBody>
          <a:bodyPr/>
          <a:lstStyle/>
          <a:p>
            <a:pPr marL="571500" indent="-571500" algn="ctr">
              <a:buFont typeface="Arial" panose="020B0604020202020204" pitchFamily="34" charset="0"/>
              <a:buChar char="•"/>
            </a:pPr>
            <a:r>
              <a:rPr lang="en-GB" sz="5400" dirty="0">
                <a:latin typeface="Kinetic Letters" panose="00000500000000000000" pitchFamily="50" charset="0"/>
              </a:rPr>
              <a:t>Pioneer meeting for Year 4</a:t>
            </a:r>
          </a:p>
          <a:p>
            <a:pPr marL="571500" indent="-571500" algn="ctr">
              <a:buFont typeface="Arial" panose="020B0604020202020204" pitchFamily="34" charset="0"/>
              <a:buChar char="•"/>
            </a:pPr>
            <a:r>
              <a:rPr lang="en-GB" sz="5400" dirty="0">
                <a:latin typeface="Kinetic Letters" panose="00000500000000000000" pitchFamily="50" charset="0"/>
              </a:rPr>
              <a:t>Possible reading at home workshops </a:t>
            </a:r>
          </a:p>
          <a:p>
            <a:pPr marL="571500" indent="-571500" algn="ctr">
              <a:buFont typeface="Arial" panose="020B0604020202020204" pitchFamily="34" charset="0"/>
              <a:buChar char="•"/>
            </a:pPr>
            <a:r>
              <a:rPr lang="en-US" sz="5400" dirty="0">
                <a:latin typeface="Kinetic Letters" panose="00000500000000000000" pitchFamily="50" charset="0"/>
              </a:rPr>
              <a:t>Possible m</a:t>
            </a:r>
            <a:r>
              <a:rPr lang="en-GB" sz="5400" dirty="0" err="1">
                <a:latin typeface="Kinetic Letters" panose="00000500000000000000" pitchFamily="50" charset="0"/>
              </a:rPr>
              <a:t>aths</a:t>
            </a:r>
            <a:r>
              <a:rPr lang="en-GB" sz="5400" dirty="0">
                <a:latin typeface="Kinetic Letters" panose="00000500000000000000" pitchFamily="50" charset="0"/>
              </a:rPr>
              <a:t> workshops </a:t>
            </a:r>
          </a:p>
          <a:p>
            <a:endParaRPr lang="en-GB" dirty="0"/>
          </a:p>
        </p:txBody>
      </p:sp>
      <p:pic>
        <p:nvPicPr>
          <p:cNvPr id="2050" name="Picture 2" descr="Eyes Clipart Images – Browse 103,308 Stock Photos, Vectors, and Video |  Adobe Stock">
            <a:extLst>
              <a:ext uri="{FF2B5EF4-FFF2-40B4-BE49-F238E27FC236}">
                <a16:creationId xmlns:a16="http://schemas.microsoft.com/office/drawing/2014/main" id="{781F2413-1147-4A2C-AA05-F8A9152E03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4400" y="381000"/>
            <a:ext cx="3034876" cy="22761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20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303782" y="2057400"/>
            <a:ext cx="9584436" cy="4171406"/>
          </a:xfrm>
          <a:prstGeom prst="rect">
            <a:avLst/>
          </a:prstGeom>
          <a:blipFill>
            <a:blip r:embed="rId3" cstate="print"/>
            <a:stretch>
              <a:fillRect/>
            </a:stretch>
          </a:blipFill>
        </p:spPr>
        <p:txBody>
          <a:bodyPr wrap="square" lIns="0" tIns="0" rIns="0" bIns="0" rtlCol="0" anchor="ctr"/>
          <a:lstStyle/>
          <a:p>
            <a:pPr algn="ctr"/>
            <a:r>
              <a:rPr lang="en-US" sz="4400" dirty="0">
                <a:latin typeface="Kinetic Letters" panose="00000500000000000000" pitchFamily="50" charset="0"/>
                <a:cs typeface="Calibri"/>
              </a:rPr>
              <a:t>If you have any questions please feel free to stop and discuss these with us now.</a:t>
            </a:r>
          </a:p>
          <a:p>
            <a:pPr algn="ctr"/>
            <a:endParaRPr lang="en-US" sz="4400" dirty="0">
              <a:latin typeface="Kinetic Letters" panose="00000500000000000000" pitchFamily="50" charset="0"/>
              <a:cs typeface="Calibri"/>
            </a:endParaRPr>
          </a:p>
          <a:p>
            <a:pPr algn="ctr"/>
            <a:r>
              <a:rPr lang="en-US" sz="4400" dirty="0">
                <a:latin typeface="Kinetic Letters" panose="00000500000000000000" pitchFamily="50" charset="0"/>
                <a:cs typeface="Calibri"/>
              </a:rPr>
              <a:t>Thank you for joining us today.</a:t>
            </a:r>
          </a:p>
        </p:txBody>
      </p:sp>
      <p:sp>
        <p:nvSpPr>
          <p:cNvPr id="3" name="object 3"/>
          <p:cNvSpPr txBox="1">
            <a:spLocks noGrp="1"/>
          </p:cNvSpPr>
          <p:nvPr>
            <p:ph type="title"/>
          </p:nvPr>
        </p:nvSpPr>
        <p:spPr>
          <a:xfrm>
            <a:off x="1155894" y="990600"/>
            <a:ext cx="6626861" cy="843821"/>
          </a:xfrm>
          <a:prstGeom prst="rect">
            <a:avLst/>
          </a:prstGeom>
        </p:spPr>
        <p:txBody>
          <a:bodyPr vert="horz" wrap="square" lIns="0" tIns="12700" rIns="0" bIns="0" rtlCol="0">
            <a:spAutoFit/>
          </a:bodyPr>
          <a:lstStyle/>
          <a:p>
            <a:pPr marL="12700">
              <a:lnSpc>
                <a:spcPct val="100000"/>
              </a:lnSpc>
              <a:spcBef>
                <a:spcPts val="100"/>
              </a:spcBef>
            </a:pPr>
            <a:r>
              <a:rPr sz="5400" spc="-40" dirty="0">
                <a:latin typeface="Kinetic Letters" panose="00000500000000000000" pitchFamily="50" charset="0"/>
              </a:rPr>
              <a:t>Any</a:t>
            </a:r>
            <a:r>
              <a:rPr sz="5400" spc="-50" dirty="0">
                <a:latin typeface="Kinetic Letters" panose="00000500000000000000" pitchFamily="50" charset="0"/>
              </a:rPr>
              <a:t> </a:t>
            </a:r>
            <a:r>
              <a:rPr sz="5400" spc="-10" dirty="0">
                <a:latin typeface="Kinetic Letters" panose="00000500000000000000" pitchFamily="50" charset="0"/>
              </a:rPr>
              <a:t>Questions?</a:t>
            </a:r>
            <a:endParaRPr sz="5400" dirty="0">
              <a:latin typeface="Kinetic Letters" panose="00000500000000000000" pitchFamily="50" charset="0"/>
            </a:endParaRPr>
          </a:p>
        </p:txBody>
      </p:sp>
      <p:sp>
        <p:nvSpPr>
          <p:cNvPr id="4" name="object 4"/>
          <p:cNvSpPr/>
          <p:nvPr/>
        </p:nvSpPr>
        <p:spPr>
          <a:xfrm>
            <a:off x="1158239" y="1654555"/>
            <a:ext cx="5290185" cy="55244"/>
          </a:xfrm>
          <a:custGeom>
            <a:avLst/>
            <a:gdLst/>
            <a:ahLst/>
            <a:cxnLst/>
            <a:rect l="l" t="t" r="r" b="b"/>
            <a:pathLst>
              <a:path w="5290185" h="55244">
                <a:moveTo>
                  <a:pt x="5289804" y="0"/>
                </a:moveTo>
                <a:lnTo>
                  <a:pt x="0" y="0"/>
                </a:lnTo>
                <a:lnTo>
                  <a:pt x="0" y="54864"/>
                </a:lnTo>
                <a:lnTo>
                  <a:pt x="5289804" y="54864"/>
                </a:lnTo>
                <a:lnTo>
                  <a:pt x="5289804" y="0"/>
                </a:lnTo>
                <a:close/>
              </a:path>
            </a:pathLst>
          </a:custGeom>
          <a:solidFill>
            <a:srgbClr val="252525"/>
          </a:solidFill>
        </p:spPr>
        <p:txBody>
          <a:bodyPr wrap="square" lIns="0" tIns="0" rIns="0" bIns="0" rtlCol="0"/>
          <a:lstStyle/>
          <a:p>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dfdee742-1fa9-4fab-8c36-c9af023c9a4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48DE4D7C8080D4C9887091AAF48D47F" ma:contentTypeVersion="16" ma:contentTypeDescription="Create a new document." ma:contentTypeScope="" ma:versionID="e64ae04ccd504c680546bf19b1aac027">
  <xsd:schema xmlns:xsd="http://www.w3.org/2001/XMLSchema" xmlns:xs="http://www.w3.org/2001/XMLSchema" xmlns:p="http://schemas.microsoft.com/office/2006/metadata/properties" xmlns:ns3="dfdee742-1fa9-4fab-8c36-c9af023c9a42" xmlns:ns4="a229fc39-0a73-4199-87f2-bfd08ed540de" targetNamespace="http://schemas.microsoft.com/office/2006/metadata/properties" ma:root="true" ma:fieldsID="3b2693fa7e0a316c1707b08cc9af40d3" ns3:_="" ns4:_="">
    <xsd:import namespace="dfdee742-1fa9-4fab-8c36-c9af023c9a42"/>
    <xsd:import namespace="a229fc39-0a73-4199-87f2-bfd08ed540de"/>
    <xsd:element name="properties">
      <xsd:complexType>
        <xsd:sequence>
          <xsd:element name="documentManagement">
            <xsd:complexType>
              <xsd:all>
                <xsd:element ref="ns3:_activity" minOccurs="0"/>
                <xsd:element ref="ns3:MediaServiceMetadata" minOccurs="0"/>
                <xsd:element ref="ns3:MediaServiceFastMetadata" minOccurs="0"/>
                <xsd:element ref="ns3:MediaServiceObjectDetectorVersions"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LengthInSeconds" minOccurs="0"/>
                <xsd:element ref="ns3:MediaServiceSystemTags" minOccurs="0"/>
                <xsd:element ref="ns3:MediaServiceSearchPropertie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dee742-1fa9-4fab-8c36-c9af023c9a42"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SystemTags" ma:index="19" nillable="true" ma:displayName="MediaServiceSystemTags" ma:hidden="true" ma:internalName="MediaServiceSystemTags" ma:readOnly="true">
      <xsd:simpleType>
        <xsd:restriction base="dms:Note"/>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229fc39-0a73-4199-87f2-bfd08ed540de" elementFormDefault="qualified">
    <xsd:import namespace="http://schemas.microsoft.com/office/2006/documentManagement/types"/>
    <xsd:import namespace="http://schemas.microsoft.com/office/infopath/2007/PartnerControls"/>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element name="SharingHintHash" ma:index="2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38FE621-49A2-40C0-B1FF-2D311160005B}">
  <ds:schemaRefs>
    <ds:schemaRef ds:uri="http://schemas.microsoft.com/sharepoint/v3/contenttype/forms"/>
  </ds:schemaRefs>
</ds:datastoreItem>
</file>

<file path=customXml/itemProps2.xml><?xml version="1.0" encoding="utf-8"?>
<ds:datastoreItem xmlns:ds="http://schemas.openxmlformats.org/officeDocument/2006/customXml" ds:itemID="{001F5F12-BD8B-471F-9F2A-A8A2B5B72CAB}">
  <ds:schemaRefs>
    <ds:schemaRef ds:uri="http://schemas.microsoft.com/office/2006/documentManagement/types"/>
    <ds:schemaRef ds:uri="http://purl.org/dc/terms/"/>
    <ds:schemaRef ds:uri="http://purl.org/dc/elements/1.1/"/>
    <ds:schemaRef ds:uri="a229fc39-0a73-4199-87f2-bfd08ed540de"/>
    <ds:schemaRef ds:uri="http://schemas.microsoft.com/office/2006/metadata/properties"/>
    <ds:schemaRef ds:uri="http://www.w3.org/XML/1998/namespace"/>
    <ds:schemaRef ds:uri="http://schemas.openxmlformats.org/package/2006/metadata/core-properties"/>
    <ds:schemaRef ds:uri="http://schemas.microsoft.com/office/infopath/2007/PartnerControls"/>
    <ds:schemaRef ds:uri="dfdee742-1fa9-4fab-8c36-c9af023c9a42"/>
    <ds:schemaRef ds:uri="http://purl.org/dc/dcmitype/"/>
  </ds:schemaRefs>
</ds:datastoreItem>
</file>

<file path=customXml/itemProps3.xml><?xml version="1.0" encoding="utf-8"?>
<ds:datastoreItem xmlns:ds="http://schemas.openxmlformats.org/officeDocument/2006/customXml" ds:itemID="{2E501391-71F8-4BF3-AA1A-9473048D32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dee742-1fa9-4fab-8c36-c9af023c9a42"/>
    <ds:schemaRef ds:uri="a229fc39-0a73-4199-87f2-bfd08ed540d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57</TotalTime>
  <Words>1746</Words>
  <Application>Microsoft Office PowerPoint</Application>
  <PresentationFormat>Widescreen</PresentationFormat>
  <Paragraphs>118</Paragraphs>
  <Slides>18</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Carlito</vt:lpstr>
      <vt:lpstr>Comic Sans MS</vt:lpstr>
      <vt:lpstr>Gothic Uralic</vt:lpstr>
      <vt:lpstr>Kinetic Letters</vt:lpstr>
      <vt:lpstr>Wingdings</vt:lpstr>
      <vt:lpstr>Office Theme</vt:lpstr>
      <vt:lpstr>LKS2</vt:lpstr>
      <vt:lpstr>Weekly/Daily Routines</vt:lpstr>
      <vt:lpstr>Homework</vt:lpstr>
      <vt:lpstr>Curriculum: Our way of  planning and learning to suit all</vt:lpstr>
      <vt:lpstr>Curriculum: Key Stage 2</vt:lpstr>
      <vt:lpstr>End of Term Assessments </vt:lpstr>
      <vt:lpstr>Curriculum: Trips and Visits</vt:lpstr>
      <vt:lpstr>Our Christian Ethos</vt:lpstr>
      <vt:lpstr>Christian Values</vt:lpstr>
      <vt:lpstr>Emotional Health and Wellbeing at  Blakedown</vt:lpstr>
      <vt:lpstr>Supporting Families Offer – prev. Early Help</vt:lpstr>
      <vt:lpstr>Behaviour/Recognition Board  Expectations</vt:lpstr>
      <vt:lpstr>Behaviour/Recognition Board Expectations</vt:lpstr>
      <vt:lpstr>Where to find information/points  of contact</vt:lpstr>
      <vt:lpstr>How you can help?</vt:lpstr>
      <vt:lpstr>Building Relationships</vt:lpstr>
      <vt:lpstr>Look out for…</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4 Expectations  2016/2017 Parent Meeting</dc:title>
  <dc:creator>Leeanne Anderson</dc:creator>
  <cp:lastModifiedBy>Harriet Jones</cp:lastModifiedBy>
  <cp:revision>12</cp:revision>
  <cp:lastPrinted>2024-09-18T12:59:29Z</cp:lastPrinted>
  <dcterms:created xsi:type="dcterms:W3CDTF">2021-09-05T13:49:40Z</dcterms:created>
  <dcterms:modified xsi:type="dcterms:W3CDTF">2024-09-18T13:41:50Z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2020-09-27T00:00:00Z</vt:filetime>
  </property>
  <property fmtid="{D5CDD505-2E9C-101B-9397-08002B2CF9AE}" pid="3" name="Creator">
    <vt:lpwstr>Microsoft® PowerPoint® 2019</vt:lpwstr>
  </property>
  <property fmtid="{D5CDD505-2E9C-101B-9397-08002B2CF9AE}" pid="4" name="LastSaved">
    <vt:filetime>2021-09-05T00:00:00Z</vt:filetime>
  </property>
  <property fmtid="{D5CDD505-2E9C-101B-9397-08002B2CF9AE}" pid="5" name="ContentTypeId">
    <vt:lpwstr>0x010100348DE4D7C8080D4C9887091AAF48D47F</vt:lpwstr>
  </property>
</Properties>
</file>