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 id="258" r:id="rId7"/>
    <p:sldId id="259" r:id="rId8"/>
    <p:sldId id="260" r:id="rId9"/>
    <p:sldId id="261" r:id="rId10"/>
    <p:sldId id="262" r:id="rId11"/>
    <p:sldId id="263" r:id="rId12"/>
    <p:sldId id="264" r:id="rId13"/>
    <p:sldId id="265" r:id="rId14"/>
  </p:sldIdLst>
  <p:sldSz cx="18288000" cy="10287000"/>
  <p:notesSz cx="6799263" cy="9929813"/>
  <p:embeddedFontLst>
    <p:embeddedFont>
      <p:font typeface="BM Hanna" panose="020B0604020202020204" charset="-127"/>
      <p:regular r:id="rId15"/>
    </p:embeddedFont>
    <p:embeddedFont>
      <p:font typeface="Calibri" panose="020F0502020204030204" pitchFamily="34" charset="0"/>
      <p:regular r:id="rId16"/>
      <p:bold r:id="rId17"/>
      <p:italic r:id="rId18"/>
      <p:boldItalic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46" d="100"/>
          <a:sy n="46" d="100"/>
        </p:scale>
        <p:origin x="798" y="5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4.fntdata"/><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3.fntdata"/><Relationship Id="rId2" Type="http://schemas.openxmlformats.org/officeDocument/2006/relationships/customXml" Target="../customXml/item2.xml"/><Relationship Id="rId16" Type="http://schemas.openxmlformats.org/officeDocument/2006/relationships/font" Target="fonts/font2.fntdata"/><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font" Target="fonts/font1.fntdata"/><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font" Target="fonts/font5.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rriet Jones" userId="8dbd9255-bdf1-4322-9ce4-7c170510c703" providerId="ADAL" clId="{8ED6BE11-1FE5-464D-9DCB-AC32878C9091}"/>
    <pc:docChg chg="modSld">
      <pc:chgData name="Harriet Jones" userId="8dbd9255-bdf1-4322-9ce4-7c170510c703" providerId="ADAL" clId="{8ED6BE11-1FE5-464D-9DCB-AC32878C9091}" dt="2026-02-23T14:58:42.605" v="35" actId="20577"/>
      <pc:docMkLst>
        <pc:docMk/>
      </pc:docMkLst>
      <pc:sldChg chg="modSp">
        <pc:chgData name="Harriet Jones" userId="8dbd9255-bdf1-4322-9ce4-7c170510c703" providerId="ADAL" clId="{8ED6BE11-1FE5-464D-9DCB-AC32878C9091}" dt="2026-02-23T14:58:13.890" v="17" actId="20577"/>
        <pc:sldMkLst>
          <pc:docMk/>
          <pc:sldMk cId="0" sldId="256"/>
        </pc:sldMkLst>
        <pc:spChg chg="mod">
          <ac:chgData name="Harriet Jones" userId="8dbd9255-bdf1-4322-9ce4-7c170510c703" providerId="ADAL" clId="{8ED6BE11-1FE5-464D-9DCB-AC32878C9091}" dt="2026-02-23T14:58:13.890" v="17" actId="20577"/>
          <ac:spMkLst>
            <pc:docMk/>
            <pc:sldMk cId="0" sldId="256"/>
            <ac:spMk id="15" creationId="{00000000-0000-0000-0000-000000000000}"/>
          </ac:spMkLst>
        </pc:spChg>
      </pc:sldChg>
      <pc:sldChg chg="modSp">
        <pc:chgData name="Harriet Jones" userId="8dbd9255-bdf1-4322-9ce4-7c170510c703" providerId="ADAL" clId="{8ED6BE11-1FE5-464D-9DCB-AC32878C9091}" dt="2026-02-23T14:58:42.605" v="35" actId="20577"/>
        <pc:sldMkLst>
          <pc:docMk/>
          <pc:sldMk cId="0" sldId="259"/>
        </pc:sldMkLst>
        <pc:spChg chg="mod">
          <ac:chgData name="Harriet Jones" userId="8dbd9255-bdf1-4322-9ce4-7c170510c703" providerId="ADAL" clId="{8ED6BE11-1FE5-464D-9DCB-AC32878C9091}" dt="2026-02-23T14:58:32.297" v="25" actId="20577"/>
          <ac:spMkLst>
            <pc:docMk/>
            <pc:sldMk cId="0" sldId="259"/>
            <ac:spMk id="11" creationId="{00000000-0000-0000-0000-000000000000}"/>
          </ac:spMkLst>
        </pc:spChg>
        <pc:spChg chg="mod">
          <ac:chgData name="Harriet Jones" userId="8dbd9255-bdf1-4322-9ce4-7c170510c703" providerId="ADAL" clId="{8ED6BE11-1FE5-464D-9DCB-AC32878C9091}" dt="2026-02-23T14:58:42.605" v="35" actId="20577"/>
          <ac:spMkLst>
            <pc:docMk/>
            <pc:sldMk cId="0" sldId="259"/>
            <ac:spMk id="14"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2/23/2026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2/23/2026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2/23/2026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2/23/2026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14.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slideLayout" Target="../slideLayouts/slideLayout7.xml"/><Relationship Id="rId7" Type="http://schemas.openxmlformats.org/officeDocument/2006/relationships/image" Target="../media/image17.svg"/><Relationship Id="rId2" Type="http://schemas.openxmlformats.org/officeDocument/2006/relationships/video" Target="https://www.youtube.com/embed/jBkDww-83dw" TargetMode="External"/><Relationship Id="rId1" Type="http://schemas.openxmlformats.org/officeDocument/2006/relationships/video" Target="https://www.youtube.com/embed/jBooke2QnCw" TargetMode="External"/><Relationship Id="rId6" Type="http://schemas.openxmlformats.org/officeDocument/2006/relationships/image" Target="../media/image16.png"/><Relationship Id="rId5" Type="http://schemas.openxmlformats.org/officeDocument/2006/relationships/image" Target="../media/image2.svg"/><Relationship Id="rId10" Type="http://schemas.openxmlformats.org/officeDocument/2006/relationships/image" Target="../media/image20.jpeg"/><Relationship Id="rId4" Type="http://schemas.openxmlformats.org/officeDocument/2006/relationships/image" Target="../media/image1.png"/><Relationship Id="rId9"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AF5"/>
        </a:solidFill>
        <a:effectLst/>
      </p:bgPr>
    </p:bg>
    <p:spTree>
      <p:nvGrpSpPr>
        <p:cNvPr id="1" name=""/>
        <p:cNvGrpSpPr/>
        <p:nvPr/>
      </p:nvGrpSpPr>
      <p:grpSpPr>
        <a:xfrm>
          <a:off x="0" y="0"/>
          <a:ext cx="0" cy="0"/>
          <a:chOff x="0" y="0"/>
          <a:chExt cx="0" cy="0"/>
        </a:xfrm>
      </p:grpSpPr>
      <p:sp>
        <p:nvSpPr>
          <p:cNvPr id="2" name="Freeform 2"/>
          <p:cNvSpPr/>
          <p:nvPr/>
        </p:nvSpPr>
        <p:spPr>
          <a:xfrm>
            <a:off x="-1245615" y="-324840"/>
            <a:ext cx="10389615" cy="10994302"/>
          </a:xfrm>
          <a:custGeom>
            <a:avLst/>
            <a:gdLst/>
            <a:ahLst/>
            <a:cxnLst/>
            <a:rect l="l" t="t" r="r" b="b"/>
            <a:pathLst>
              <a:path w="10389615" h="10994302">
                <a:moveTo>
                  <a:pt x="0" y="0"/>
                </a:moveTo>
                <a:lnTo>
                  <a:pt x="10389615" y="0"/>
                </a:lnTo>
                <a:lnTo>
                  <a:pt x="10389615" y="10994302"/>
                </a:lnTo>
                <a:lnTo>
                  <a:pt x="0" y="1099430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flipH="1">
            <a:off x="9144000" y="-324840"/>
            <a:ext cx="10389615" cy="10994302"/>
          </a:xfrm>
          <a:custGeom>
            <a:avLst/>
            <a:gdLst/>
            <a:ahLst/>
            <a:cxnLst/>
            <a:rect l="l" t="t" r="r" b="b"/>
            <a:pathLst>
              <a:path w="10389615" h="10994302">
                <a:moveTo>
                  <a:pt x="10389615" y="0"/>
                </a:moveTo>
                <a:lnTo>
                  <a:pt x="0" y="0"/>
                </a:lnTo>
                <a:lnTo>
                  <a:pt x="0" y="10994302"/>
                </a:lnTo>
                <a:lnTo>
                  <a:pt x="10389615" y="10994302"/>
                </a:lnTo>
                <a:lnTo>
                  <a:pt x="10389615" y="0"/>
                </a:lnTo>
                <a:close/>
              </a:path>
            </a:pathLst>
          </a:custGeom>
          <a:blipFill>
            <a:blip r:embed="rId2">
              <a:extLst>
                <a:ext uri="{96DAC541-7B7A-43D3-8B79-37D633B846F1}">
                  <asvg:svgBlip xmlns:asvg="http://schemas.microsoft.com/office/drawing/2016/SVG/main" r:embed="rId3"/>
                </a:ext>
              </a:extLst>
            </a:blip>
            <a:stretch>
              <a:fillRect/>
            </a:stretch>
          </a:blipFill>
        </p:spPr>
      </p:sp>
      <p:grpSp>
        <p:nvGrpSpPr>
          <p:cNvPr id="4" name="Group 4"/>
          <p:cNvGrpSpPr/>
          <p:nvPr/>
        </p:nvGrpSpPr>
        <p:grpSpPr>
          <a:xfrm rot="-157250">
            <a:off x="2389069" y="4411792"/>
            <a:ext cx="13509863" cy="2622449"/>
            <a:chOff x="0" y="0"/>
            <a:chExt cx="3558153" cy="690686"/>
          </a:xfrm>
        </p:grpSpPr>
        <p:sp>
          <p:nvSpPr>
            <p:cNvPr id="5" name="Freeform 5"/>
            <p:cNvSpPr/>
            <p:nvPr/>
          </p:nvSpPr>
          <p:spPr>
            <a:xfrm>
              <a:off x="0" y="0"/>
              <a:ext cx="3558153" cy="690686"/>
            </a:xfrm>
            <a:custGeom>
              <a:avLst/>
              <a:gdLst/>
              <a:ahLst/>
              <a:cxnLst/>
              <a:rect l="l" t="t" r="r" b="b"/>
              <a:pathLst>
                <a:path w="3558153" h="690686">
                  <a:moveTo>
                    <a:pt x="57306" y="0"/>
                  </a:moveTo>
                  <a:lnTo>
                    <a:pt x="3500847" y="0"/>
                  </a:lnTo>
                  <a:cubicBezTo>
                    <a:pt x="3532496" y="0"/>
                    <a:pt x="3558153" y="25657"/>
                    <a:pt x="3558153" y="57306"/>
                  </a:cubicBezTo>
                  <a:lnTo>
                    <a:pt x="3558153" y="633380"/>
                  </a:lnTo>
                  <a:cubicBezTo>
                    <a:pt x="3558153" y="665029"/>
                    <a:pt x="3532496" y="690686"/>
                    <a:pt x="3500847" y="690686"/>
                  </a:cubicBezTo>
                  <a:lnTo>
                    <a:pt x="57306" y="690686"/>
                  </a:lnTo>
                  <a:cubicBezTo>
                    <a:pt x="25657" y="690686"/>
                    <a:pt x="0" y="665029"/>
                    <a:pt x="0" y="633380"/>
                  </a:cubicBezTo>
                  <a:lnTo>
                    <a:pt x="0" y="57306"/>
                  </a:lnTo>
                  <a:cubicBezTo>
                    <a:pt x="0" y="25657"/>
                    <a:pt x="25657" y="0"/>
                    <a:pt x="57306" y="0"/>
                  </a:cubicBezTo>
                  <a:close/>
                </a:path>
              </a:pathLst>
            </a:custGeom>
            <a:solidFill>
              <a:srgbClr val="FFD973"/>
            </a:solidFill>
            <a:ln w="47625" cap="rnd">
              <a:solidFill>
                <a:srgbClr val="000000"/>
              </a:solidFill>
              <a:prstDash val="solid"/>
              <a:round/>
            </a:ln>
          </p:spPr>
        </p:sp>
        <p:sp>
          <p:nvSpPr>
            <p:cNvPr id="6" name="TextBox 6"/>
            <p:cNvSpPr txBox="1"/>
            <p:nvPr/>
          </p:nvSpPr>
          <p:spPr>
            <a:xfrm>
              <a:off x="0" y="-76200"/>
              <a:ext cx="3558153" cy="766886"/>
            </a:xfrm>
            <a:prstGeom prst="rect">
              <a:avLst/>
            </a:prstGeom>
          </p:spPr>
          <p:txBody>
            <a:bodyPr lIns="50800" tIns="50800" rIns="50800" bIns="50800" rtlCol="0" anchor="ctr"/>
            <a:lstStyle/>
            <a:p>
              <a:pPr algn="ctr">
                <a:lnSpc>
                  <a:spcPts val="4900"/>
                </a:lnSpc>
              </a:pPr>
              <a:endParaRPr/>
            </a:p>
          </p:txBody>
        </p:sp>
      </p:grpSp>
      <p:sp>
        <p:nvSpPr>
          <p:cNvPr id="7" name="Freeform 7"/>
          <p:cNvSpPr/>
          <p:nvPr/>
        </p:nvSpPr>
        <p:spPr>
          <a:xfrm flipV="1">
            <a:off x="15387721" y="-1056658"/>
            <a:ext cx="4145894" cy="4114800"/>
          </a:xfrm>
          <a:custGeom>
            <a:avLst/>
            <a:gdLst/>
            <a:ahLst/>
            <a:cxnLst/>
            <a:rect l="l" t="t" r="r" b="b"/>
            <a:pathLst>
              <a:path w="4145894" h="4114800">
                <a:moveTo>
                  <a:pt x="0" y="4114800"/>
                </a:moveTo>
                <a:lnTo>
                  <a:pt x="4145894" y="4114800"/>
                </a:lnTo>
                <a:lnTo>
                  <a:pt x="4145894" y="0"/>
                </a:lnTo>
                <a:lnTo>
                  <a:pt x="0" y="0"/>
                </a:lnTo>
                <a:lnTo>
                  <a:pt x="0" y="411480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8" name="Group 8"/>
          <p:cNvGrpSpPr/>
          <p:nvPr/>
        </p:nvGrpSpPr>
        <p:grpSpPr>
          <a:xfrm rot="77337">
            <a:off x="2764047" y="1746917"/>
            <a:ext cx="12759906" cy="2622449"/>
            <a:chOff x="0" y="0"/>
            <a:chExt cx="3360634" cy="690686"/>
          </a:xfrm>
        </p:grpSpPr>
        <p:sp>
          <p:nvSpPr>
            <p:cNvPr id="9" name="Freeform 9"/>
            <p:cNvSpPr/>
            <p:nvPr/>
          </p:nvSpPr>
          <p:spPr>
            <a:xfrm>
              <a:off x="0" y="0"/>
              <a:ext cx="3360634" cy="690686"/>
            </a:xfrm>
            <a:custGeom>
              <a:avLst/>
              <a:gdLst/>
              <a:ahLst/>
              <a:cxnLst/>
              <a:rect l="l" t="t" r="r" b="b"/>
              <a:pathLst>
                <a:path w="3360634" h="690686">
                  <a:moveTo>
                    <a:pt x="60674" y="0"/>
                  </a:moveTo>
                  <a:lnTo>
                    <a:pt x="3299960" y="0"/>
                  </a:lnTo>
                  <a:cubicBezTo>
                    <a:pt x="3316051" y="0"/>
                    <a:pt x="3331484" y="6392"/>
                    <a:pt x="3342863" y="17771"/>
                  </a:cubicBezTo>
                  <a:cubicBezTo>
                    <a:pt x="3354241" y="29149"/>
                    <a:pt x="3360634" y="44582"/>
                    <a:pt x="3360634" y="60674"/>
                  </a:cubicBezTo>
                  <a:lnTo>
                    <a:pt x="3360634" y="630012"/>
                  </a:lnTo>
                  <a:cubicBezTo>
                    <a:pt x="3360634" y="646104"/>
                    <a:pt x="3354241" y="661537"/>
                    <a:pt x="3342863" y="672915"/>
                  </a:cubicBezTo>
                  <a:cubicBezTo>
                    <a:pt x="3331484" y="684294"/>
                    <a:pt x="3316051" y="690686"/>
                    <a:pt x="3299960" y="690686"/>
                  </a:cubicBezTo>
                  <a:lnTo>
                    <a:pt x="60674" y="690686"/>
                  </a:lnTo>
                  <a:cubicBezTo>
                    <a:pt x="27165" y="690686"/>
                    <a:pt x="0" y="663521"/>
                    <a:pt x="0" y="630012"/>
                  </a:cubicBezTo>
                  <a:lnTo>
                    <a:pt x="0" y="60674"/>
                  </a:lnTo>
                  <a:cubicBezTo>
                    <a:pt x="0" y="44582"/>
                    <a:pt x="6392" y="29149"/>
                    <a:pt x="17771" y="17771"/>
                  </a:cubicBezTo>
                  <a:cubicBezTo>
                    <a:pt x="29149" y="6392"/>
                    <a:pt x="44582" y="0"/>
                    <a:pt x="60674" y="0"/>
                  </a:cubicBezTo>
                  <a:close/>
                </a:path>
              </a:pathLst>
            </a:custGeom>
            <a:solidFill>
              <a:srgbClr val="9DC7E7"/>
            </a:solidFill>
            <a:ln w="47625" cap="rnd">
              <a:solidFill>
                <a:srgbClr val="000000"/>
              </a:solidFill>
              <a:prstDash val="solid"/>
              <a:round/>
            </a:ln>
          </p:spPr>
        </p:sp>
        <p:sp>
          <p:nvSpPr>
            <p:cNvPr id="10" name="TextBox 10"/>
            <p:cNvSpPr txBox="1"/>
            <p:nvPr/>
          </p:nvSpPr>
          <p:spPr>
            <a:xfrm>
              <a:off x="0" y="-76200"/>
              <a:ext cx="3360634" cy="766886"/>
            </a:xfrm>
            <a:prstGeom prst="rect">
              <a:avLst/>
            </a:prstGeom>
          </p:spPr>
          <p:txBody>
            <a:bodyPr lIns="50800" tIns="50800" rIns="50800" bIns="50800" rtlCol="0" anchor="ctr"/>
            <a:lstStyle/>
            <a:p>
              <a:pPr algn="ctr">
                <a:lnSpc>
                  <a:spcPts val="4900"/>
                </a:lnSpc>
              </a:pPr>
              <a:endParaRPr/>
            </a:p>
          </p:txBody>
        </p:sp>
      </p:grpSp>
      <p:sp>
        <p:nvSpPr>
          <p:cNvPr id="11" name="TextBox 11"/>
          <p:cNvSpPr txBox="1"/>
          <p:nvPr/>
        </p:nvSpPr>
        <p:spPr>
          <a:xfrm rot="72561">
            <a:off x="3225334" y="1789392"/>
            <a:ext cx="11874485" cy="1684590"/>
          </a:xfrm>
          <a:prstGeom prst="rect">
            <a:avLst/>
          </a:prstGeom>
        </p:spPr>
        <p:txBody>
          <a:bodyPr lIns="0" tIns="0" rIns="0" bIns="0" rtlCol="0" anchor="t">
            <a:spAutoFit/>
          </a:bodyPr>
          <a:lstStyle/>
          <a:p>
            <a:pPr algn="ctr">
              <a:lnSpc>
                <a:spcPts val="13723"/>
              </a:lnSpc>
            </a:pPr>
            <a:r>
              <a:rPr lang="en-US" sz="9802">
                <a:solidFill>
                  <a:srgbClr val="FFFAF5"/>
                </a:solidFill>
                <a:latin typeface="BM Hanna"/>
                <a:ea typeface="BM Hanna"/>
                <a:cs typeface="BM Hanna"/>
                <a:sym typeface="BM Hanna"/>
              </a:rPr>
              <a:t>MULTIPLICATION</a:t>
            </a:r>
          </a:p>
        </p:txBody>
      </p:sp>
      <p:sp>
        <p:nvSpPr>
          <p:cNvPr id="12" name="TextBox 12"/>
          <p:cNvSpPr txBox="1"/>
          <p:nvPr/>
        </p:nvSpPr>
        <p:spPr>
          <a:xfrm rot="-157250">
            <a:off x="2305400" y="3952964"/>
            <a:ext cx="13663970" cy="3362321"/>
          </a:xfrm>
          <a:prstGeom prst="rect">
            <a:avLst/>
          </a:prstGeom>
        </p:spPr>
        <p:txBody>
          <a:bodyPr lIns="0" tIns="0" rIns="0" bIns="0" rtlCol="0" anchor="t">
            <a:spAutoFit/>
          </a:bodyPr>
          <a:lstStyle/>
          <a:p>
            <a:pPr algn="ctr">
              <a:lnSpc>
                <a:spcPts val="27300"/>
              </a:lnSpc>
            </a:pPr>
            <a:r>
              <a:rPr lang="en-US" sz="19500" dirty="0">
                <a:solidFill>
                  <a:srgbClr val="FFFAF5"/>
                </a:solidFill>
                <a:latin typeface="BM Hanna"/>
                <a:ea typeface="BM Hanna"/>
                <a:cs typeface="BM Hanna"/>
                <a:sym typeface="BM Hanna"/>
              </a:rPr>
              <a:t>CHECK</a:t>
            </a:r>
          </a:p>
        </p:txBody>
      </p:sp>
      <p:sp>
        <p:nvSpPr>
          <p:cNvPr id="13" name="Freeform 13"/>
          <p:cNvSpPr/>
          <p:nvPr/>
        </p:nvSpPr>
        <p:spPr>
          <a:xfrm flipH="1">
            <a:off x="-1316812" y="7341747"/>
            <a:ext cx="4145894" cy="4114800"/>
          </a:xfrm>
          <a:custGeom>
            <a:avLst/>
            <a:gdLst/>
            <a:ahLst/>
            <a:cxnLst/>
            <a:rect l="l" t="t" r="r" b="b"/>
            <a:pathLst>
              <a:path w="4145894" h="4114800">
                <a:moveTo>
                  <a:pt x="4145894" y="0"/>
                </a:moveTo>
                <a:lnTo>
                  <a:pt x="0" y="0"/>
                </a:lnTo>
                <a:lnTo>
                  <a:pt x="0" y="4114800"/>
                </a:lnTo>
                <a:lnTo>
                  <a:pt x="4145894" y="4114800"/>
                </a:lnTo>
                <a:lnTo>
                  <a:pt x="4145894"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4" name="Freeform 14"/>
          <p:cNvSpPr/>
          <p:nvPr/>
        </p:nvSpPr>
        <p:spPr>
          <a:xfrm rot="301689">
            <a:off x="-230801" y="-143829"/>
            <a:ext cx="4328513" cy="4508868"/>
          </a:xfrm>
          <a:custGeom>
            <a:avLst/>
            <a:gdLst/>
            <a:ahLst/>
            <a:cxnLst/>
            <a:rect l="l" t="t" r="r" b="b"/>
            <a:pathLst>
              <a:path w="4328513" h="4508868">
                <a:moveTo>
                  <a:pt x="0" y="0"/>
                </a:moveTo>
                <a:lnTo>
                  <a:pt x="4328513" y="0"/>
                </a:lnTo>
                <a:lnTo>
                  <a:pt x="4328513" y="4508868"/>
                </a:lnTo>
                <a:lnTo>
                  <a:pt x="0" y="450886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5" name="TextBox 15"/>
          <p:cNvSpPr txBox="1"/>
          <p:nvPr/>
        </p:nvSpPr>
        <p:spPr>
          <a:xfrm>
            <a:off x="2845547" y="7770372"/>
            <a:ext cx="12629836" cy="579005"/>
          </a:xfrm>
          <a:prstGeom prst="rect">
            <a:avLst/>
          </a:prstGeom>
        </p:spPr>
        <p:txBody>
          <a:bodyPr lIns="0" tIns="0" rIns="0" bIns="0" rtlCol="0" anchor="t">
            <a:spAutoFit/>
          </a:bodyPr>
          <a:lstStyle/>
          <a:p>
            <a:pPr algn="ctr">
              <a:lnSpc>
                <a:spcPts val="4900"/>
              </a:lnSpc>
            </a:pPr>
            <a:r>
              <a:rPr lang="en-US" sz="3500" dirty="0">
                <a:solidFill>
                  <a:srgbClr val="000000"/>
                </a:solidFill>
                <a:latin typeface="BM Hanna"/>
                <a:ea typeface="BM Hanna"/>
                <a:cs typeface="BM Hanna"/>
                <a:sym typeface="BM Hanna"/>
              </a:rPr>
              <a:t>Monday 1st June and Friday 12th June</a:t>
            </a:r>
          </a:p>
        </p:txBody>
      </p:sp>
      <p:sp>
        <p:nvSpPr>
          <p:cNvPr id="16" name="Freeform 16"/>
          <p:cNvSpPr/>
          <p:nvPr/>
        </p:nvSpPr>
        <p:spPr>
          <a:xfrm rot="-6527392" flipV="1">
            <a:off x="14224989" y="6122363"/>
            <a:ext cx="4328513" cy="4508868"/>
          </a:xfrm>
          <a:custGeom>
            <a:avLst/>
            <a:gdLst/>
            <a:ahLst/>
            <a:cxnLst/>
            <a:rect l="l" t="t" r="r" b="b"/>
            <a:pathLst>
              <a:path w="4328513" h="4508868">
                <a:moveTo>
                  <a:pt x="0" y="4508868"/>
                </a:moveTo>
                <a:lnTo>
                  <a:pt x="4328513" y="4508868"/>
                </a:lnTo>
                <a:lnTo>
                  <a:pt x="4328513" y="0"/>
                </a:lnTo>
                <a:lnTo>
                  <a:pt x="0" y="0"/>
                </a:lnTo>
                <a:lnTo>
                  <a:pt x="0" y="4508868"/>
                </a:lnTo>
                <a:close/>
              </a:path>
            </a:pathLst>
          </a:custGeom>
          <a:blipFill>
            <a:blip r:embed="rId6">
              <a:extLst>
                <a:ext uri="{96DAC541-7B7A-43D3-8B79-37D633B846F1}">
                  <asvg:svgBlip xmlns:asvg="http://schemas.microsoft.com/office/drawing/2016/SVG/main" r:embed="rId7"/>
                </a:ext>
              </a:extLst>
            </a:blip>
            <a:stretch>
              <a:fillRect/>
            </a:stretch>
          </a:blipFill>
        </p:spPr>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AF5"/>
        </a:solidFill>
        <a:effectLst/>
      </p:bgPr>
    </p:bg>
    <p:spTree>
      <p:nvGrpSpPr>
        <p:cNvPr id="1" name=""/>
        <p:cNvGrpSpPr/>
        <p:nvPr/>
      </p:nvGrpSpPr>
      <p:grpSpPr>
        <a:xfrm>
          <a:off x="0" y="0"/>
          <a:ext cx="0" cy="0"/>
          <a:chOff x="0" y="0"/>
          <a:chExt cx="0" cy="0"/>
        </a:xfrm>
      </p:grpSpPr>
      <p:sp>
        <p:nvSpPr>
          <p:cNvPr id="2" name="Freeform 2"/>
          <p:cNvSpPr/>
          <p:nvPr/>
        </p:nvSpPr>
        <p:spPr>
          <a:xfrm>
            <a:off x="8999151" y="-353651"/>
            <a:ext cx="10389615" cy="10994302"/>
          </a:xfrm>
          <a:custGeom>
            <a:avLst/>
            <a:gdLst/>
            <a:ahLst/>
            <a:cxnLst/>
            <a:rect l="l" t="t" r="r" b="b"/>
            <a:pathLst>
              <a:path w="10389615" h="10994302">
                <a:moveTo>
                  <a:pt x="0" y="0"/>
                </a:moveTo>
                <a:lnTo>
                  <a:pt x="10389615" y="0"/>
                </a:lnTo>
                <a:lnTo>
                  <a:pt x="10389615" y="10994302"/>
                </a:lnTo>
                <a:lnTo>
                  <a:pt x="0" y="1099430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nvGrpSpPr>
          <p:cNvPr id="3" name="Group 3"/>
          <p:cNvGrpSpPr/>
          <p:nvPr/>
        </p:nvGrpSpPr>
        <p:grpSpPr>
          <a:xfrm>
            <a:off x="-617020" y="-795766"/>
            <a:ext cx="11228852" cy="11878531"/>
            <a:chOff x="0" y="0"/>
            <a:chExt cx="2957393" cy="3128502"/>
          </a:xfrm>
        </p:grpSpPr>
        <p:sp>
          <p:nvSpPr>
            <p:cNvPr id="4" name="Freeform 4"/>
            <p:cNvSpPr/>
            <p:nvPr/>
          </p:nvSpPr>
          <p:spPr>
            <a:xfrm>
              <a:off x="0" y="0"/>
              <a:ext cx="2957393" cy="3128502"/>
            </a:xfrm>
            <a:custGeom>
              <a:avLst/>
              <a:gdLst/>
              <a:ahLst/>
              <a:cxnLst/>
              <a:rect l="l" t="t" r="r" b="b"/>
              <a:pathLst>
                <a:path w="2957393" h="3128502">
                  <a:moveTo>
                    <a:pt x="35163" y="0"/>
                  </a:moveTo>
                  <a:lnTo>
                    <a:pt x="2922230" y="0"/>
                  </a:lnTo>
                  <a:cubicBezTo>
                    <a:pt x="2931556" y="0"/>
                    <a:pt x="2940500" y="3705"/>
                    <a:pt x="2947094" y="10299"/>
                  </a:cubicBezTo>
                  <a:cubicBezTo>
                    <a:pt x="2953689" y="16893"/>
                    <a:pt x="2957393" y="25837"/>
                    <a:pt x="2957393" y="35163"/>
                  </a:cubicBezTo>
                  <a:lnTo>
                    <a:pt x="2957393" y="3093339"/>
                  </a:lnTo>
                  <a:cubicBezTo>
                    <a:pt x="2957393" y="3102665"/>
                    <a:pt x="2953689" y="3111609"/>
                    <a:pt x="2947094" y="3118203"/>
                  </a:cubicBezTo>
                  <a:cubicBezTo>
                    <a:pt x="2940500" y="3124797"/>
                    <a:pt x="2931556" y="3128502"/>
                    <a:pt x="2922230" y="3128502"/>
                  </a:cubicBezTo>
                  <a:lnTo>
                    <a:pt x="35163" y="3128502"/>
                  </a:lnTo>
                  <a:cubicBezTo>
                    <a:pt x="15743" y="3128502"/>
                    <a:pt x="0" y="3112759"/>
                    <a:pt x="0" y="3093339"/>
                  </a:cubicBezTo>
                  <a:lnTo>
                    <a:pt x="0" y="35163"/>
                  </a:lnTo>
                  <a:cubicBezTo>
                    <a:pt x="0" y="25837"/>
                    <a:pt x="3705" y="16893"/>
                    <a:pt x="10299" y="10299"/>
                  </a:cubicBezTo>
                  <a:cubicBezTo>
                    <a:pt x="16893" y="3705"/>
                    <a:pt x="25837" y="0"/>
                    <a:pt x="35163" y="0"/>
                  </a:cubicBezTo>
                  <a:close/>
                </a:path>
              </a:pathLst>
            </a:custGeom>
            <a:solidFill>
              <a:srgbClr val="F8B9B8"/>
            </a:solidFill>
            <a:ln w="47625" cap="rnd">
              <a:solidFill>
                <a:srgbClr val="000000"/>
              </a:solidFill>
              <a:prstDash val="solid"/>
              <a:round/>
            </a:ln>
          </p:spPr>
        </p:sp>
        <p:sp>
          <p:nvSpPr>
            <p:cNvPr id="5" name="TextBox 5"/>
            <p:cNvSpPr txBox="1"/>
            <p:nvPr/>
          </p:nvSpPr>
          <p:spPr>
            <a:xfrm>
              <a:off x="0" y="-47625"/>
              <a:ext cx="2957393" cy="3176127"/>
            </a:xfrm>
            <a:prstGeom prst="rect">
              <a:avLst/>
            </a:prstGeom>
          </p:spPr>
          <p:txBody>
            <a:bodyPr lIns="50800" tIns="50800" rIns="50800" bIns="50800" rtlCol="0" anchor="ctr"/>
            <a:lstStyle/>
            <a:p>
              <a:pPr algn="ctr">
                <a:lnSpc>
                  <a:spcPts val="3079"/>
                </a:lnSpc>
              </a:pPr>
              <a:endParaRPr/>
            </a:p>
          </p:txBody>
        </p:sp>
      </p:grpSp>
      <p:grpSp>
        <p:nvGrpSpPr>
          <p:cNvPr id="6" name="Group 6"/>
          <p:cNvGrpSpPr/>
          <p:nvPr/>
        </p:nvGrpSpPr>
        <p:grpSpPr>
          <a:xfrm>
            <a:off x="2173025" y="1083619"/>
            <a:ext cx="6914059" cy="1874806"/>
            <a:chOff x="0" y="0"/>
            <a:chExt cx="1820987" cy="493776"/>
          </a:xfrm>
        </p:grpSpPr>
        <p:sp>
          <p:nvSpPr>
            <p:cNvPr id="7" name="Freeform 7"/>
            <p:cNvSpPr/>
            <p:nvPr/>
          </p:nvSpPr>
          <p:spPr>
            <a:xfrm>
              <a:off x="0" y="0"/>
              <a:ext cx="1820987" cy="493776"/>
            </a:xfrm>
            <a:custGeom>
              <a:avLst/>
              <a:gdLst/>
              <a:ahLst/>
              <a:cxnLst/>
              <a:rect l="l" t="t" r="r" b="b"/>
              <a:pathLst>
                <a:path w="1820987" h="493776">
                  <a:moveTo>
                    <a:pt x="109734" y="0"/>
                  </a:moveTo>
                  <a:lnTo>
                    <a:pt x="1711253" y="0"/>
                  </a:lnTo>
                  <a:cubicBezTo>
                    <a:pt x="1740356" y="0"/>
                    <a:pt x="1768267" y="11561"/>
                    <a:pt x="1788846" y="32140"/>
                  </a:cubicBezTo>
                  <a:cubicBezTo>
                    <a:pt x="1809425" y="52720"/>
                    <a:pt x="1820987" y="80631"/>
                    <a:pt x="1820987" y="109734"/>
                  </a:cubicBezTo>
                  <a:lnTo>
                    <a:pt x="1820987" y="384042"/>
                  </a:lnTo>
                  <a:cubicBezTo>
                    <a:pt x="1820987" y="413145"/>
                    <a:pt x="1809425" y="441057"/>
                    <a:pt x="1788846" y="461636"/>
                  </a:cubicBezTo>
                  <a:cubicBezTo>
                    <a:pt x="1768267" y="482215"/>
                    <a:pt x="1740356" y="493776"/>
                    <a:pt x="1711253" y="493776"/>
                  </a:cubicBezTo>
                  <a:lnTo>
                    <a:pt x="109734" y="493776"/>
                  </a:lnTo>
                  <a:cubicBezTo>
                    <a:pt x="80631" y="493776"/>
                    <a:pt x="52720" y="482215"/>
                    <a:pt x="32140" y="461636"/>
                  </a:cubicBezTo>
                  <a:cubicBezTo>
                    <a:pt x="11561" y="441057"/>
                    <a:pt x="0" y="413145"/>
                    <a:pt x="0" y="384042"/>
                  </a:cubicBezTo>
                  <a:lnTo>
                    <a:pt x="0" y="109734"/>
                  </a:lnTo>
                  <a:cubicBezTo>
                    <a:pt x="0" y="80631"/>
                    <a:pt x="11561" y="52720"/>
                    <a:pt x="32140" y="32140"/>
                  </a:cubicBezTo>
                  <a:cubicBezTo>
                    <a:pt x="52720" y="11561"/>
                    <a:pt x="80631" y="0"/>
                    <a:pt x="109734" y="0"/>
                  </a:cubicBezTo>
                  <a:close/>
                </a:path>
              </a:pathLst>
            </a:custGeom>
            <a:solidFill>
              <a:srgbClr val="9DC7E7"/>
            </a:solidFill>
            <a:ln w="47625" cap="rnd">
              <a:solidFill>
                <a:srgbClr val="000000"/>
              </a:solidFill>
              <a:prstDash val="solid"/>
              <a:round/>
            </a:ln>
          </p:spPr>
        </p:sp>
        <p:sp>
          <p:nvSpPr>
            <p:cNvPr id="8" name="TextBox 8"/>
            <p:cNvSpPr txBox="1"/>
            <p:nvPr/>
          </p:nvSpPr>
          <p:spPr>
            <a:xfrm>
              <a:off x="0" y="-47625"/>
              <a:ext cx="1820987" cy="541401"/>
            </a:xfrm>
            <a:prstGeom prst="rect">
              <a:avLst/>
            </a:prstGeom>
          </p:spPr>
          <p:txBody>
            <a:bodyPr lIns="50800" tIns="50800" rIns="50800" bIns="50800" rtlCol="0" anchor="ctr"/>
            <a:lstStyle/>
            <a:p>
              <a:pPr algn="ctr">
                <a:lnSpc>
                  <a:spcPts val="3079"/>
                </a:lnSpc>
              </a:pPr>
              <a:endParaRPr/>
            </a:p>
          </p:txBody>
        </p:sp>
      </p:grpSp>
      <p:grpSp>
        <p:nvGrpSpPr>
          <p:cNvPr id="9" name="Group 9"/>
          <p:cNvGrpSpPr/>
          <p:nvPr/>
        </p:nvGrpSpPr>
        <p:grpSpPr>
          <a:xfrm rot="-95964">
            <a:off x="1247348" y="2734111"/>
            <a:ext cx="8765414" cy="1669037"/>
            <a:chOff x="0" y="0"/>
            <a:chExt cx="2308586" cy="439582"/>
          </a:xfrm>
        </p:grpSpPr>
        <p:sp>
          <p:nvSpPr>
            <p:cNvPr id="10" name="Freeform 10"/>
            <p:cNvSpPr/>
            <p:nvPr/>
          </p:nvSpPr>
          <p:spPr>
            <a:xfrm>
              <a:off x="0" y="0"/>
              <a:ext cx="2308586" cy="439582"/>
            </a:xfrm>
            <a:custGeom>
              <a:avLst/>
              <a:gdLst/>
              <a:ahLst/>
              <a:cxnLst/>
              <a:rect l="l" t="t" r="r" b="b"/>
              <a:pathLst>
                <a:path w="2308586" h="439582">
                  <a:moveTo>
                    <a:pt x="86557" y="0"/>
                  </a:moveTo>
                  <a:lnTo>
                    <a:pt x="2222029" y="0"/>
                  </a:lnTo>
                  <a:cubicBezTo>
                    <a:pt x="2269833" y="0"/>
                    <a:pt x="2308586" y="38753"/>
                    <a:pt x="2308586" y="86557"/>
                  </a:cubicBezTo>
                  <a:lnTo>
                    <a:pt x="2308586" y="353025"/>
                  </a:lnTo>
                  <a:cubicBezTo>
                    <a:pt x="2308586" y="400829"/>
                    <a:pt x="2269833" y="439582"/>
                    <a:pt x="2222029" y="439582"/>
                  </a:cubicBezTo>
                  <a:lnTo>
                    <a:pt x="86557" y="439582"/>
                  </a:lnTo>
                  <a:cubicBezTo>
                    <a:pt x="38753" y="439582"/>
                    <a:pt x="0" y="400829"/>
                    <a:pt x="0" y="353025"/>
                  </a:cubicBezTo>
                  <a:lnTo>
                    <a:pt x="0" y="86557"/>
                  </a:lnTo>
                  <a:cubicBezTo>
                    <a:pt x="0" y="38753"/>
                    <a:pt x="38753" y="0"/>
                    <a:pt x="86557" y="0"/>
                  </a:cubicBezTo>
                  <a:close/>
                </a:path>
              </a:pathLst>
            </a:custGeom>
            <a:solidFill>
              <a:srgbClr val="FCD672"/>
            </a:solidFill>
            <a:ln w="47625" cap="rnd">
              <a:solidFill>
                <a:srgbClr val="000000"/>
              </a:solidFill>
              <a:prstDash val="solid"/>
              <a:round/>
            </a:ln>
          </p:spPr>
        </p:sp>
        <p:sp>
          <p:nvSpPr>
            <p:cNvPr id="11" name="TextBox 11"/>
            <p:cNvSpPr txBox="1"/>
            <p:nvPr/>
          </p:nvSpPr>
          <p:spPr>
            <a:xfrm>
              <a:off x="0" y="-47625"/>
              <a:ext cx="2308586" cy="487207"/>
            </a:xfrm>
            <a:prstGeom prst="rect">
              <a:avLst/>
            </a:prstGeom>
          </p:spPr>
          <p:txBody>
            <a:bodyPr lIns="50800" tIns="50800" rIns="50800" bIns="50800" rtlCol="0" anchor="ctr"/>
            <a:lstStyle/>
            <a:p>
              <a:pPr algn="ctr">
                <a:lnSpc>
                  <a:spcPts val="3079"/>
                </a:lnSpc>
              </a:pPr>
              <a:endParaRPr/>
            </a:p>
          </p:txBody>
        </p:sp>
      </p:grpSp>
      <p:sp>
        <p:nvSpPr>
          <p:cNvPr id="12" name="TextBox 12"/>
          <p:cNvSpPr txBox="1"/>
          <p:nvPr/>
        </p:nvSpPr>
        <p:spPr>
          <a:xfrm>
            <a:off x="1673576" y="1151602"/>
            <a:ext cx="7912956" cy="1460506"/>
          </a:xfrm>
          <a:prstGeom prst="rect">
            <a:avLst/>
          </a:prstGeom>
        </p:spPr>
        <p:txBody>
          <a:bodyPr lIns="0" tIns="0" rIns="0" bIns="0" rtlCol="0" anchor="t">
            <a:spAutoFit/>
          </a:bodyPr>
          <a:lstStyle/>
          <a:p>
            <a:pPr algn="ctr">
              <a:lnSpc>
                <a:spcPts val="11899"/>
              </a:lnSpc>
            </a:pPr>
            <a:r>
              <a:rPr lang="en-US" sz="8499">
                <a:solidFill>
                  <a:srgbClr val="FFFAF5"/>
                </a:solidFill>
                <a:latin typeface="BM Hanna"/>
                <a:ea typeface="BM Hanna"/>
                <a:cs typeface="BM Hanna"/>
                <a:sym typeface="BM Hanna"/>
              </a:rPr>
              <a:t>WHAT WE</a:t>
            </a:r>
          </a:p>
        </p:txBody>
      </p:sp>
      <p:grpSp>
        <p:nvGrpSpPr>
          <p:cNvPr id="13" name="Group 13"/>
          <p:cNvGrpSpPr/>
          <p:nvPr/>
        </p:nvGrpSpPr>
        <p:grpSpPr>
          <a:xfrm>
            <a:off x="11958848" y="2603345"/>
            <a:ext cx="4667702" cy="5182975"/>
            <a:chOff x="0" y="0"/>
            <a:chExt cx="660400" cy="733302"/>
          </a:xfrm>
        </p:grpSpPr>
        <p:sp>
          <p:nvSpPr>
            <p:cNvPr id="14" name="Freeform 14"/>
            <p:cNvSpPr/>
            <p:nvPr/>
          </p:nvSpPr>
          <p:spPr>
            <a:xfrm>
              <a:off x="0" y="0"/>
              <a:ext cx="660400" cy="733302"/>
            </a:xfrm>
            <a:custGeom>
              <a:avLst/>
              <a:gdLst/>
              <a:ahLst/>
              <a:cxnLst/>
              <a:rect l="l" t="t" r="r" b="b"/>
              <a:pathLst>
                <a:path w="660400" h="733302">
                  <a:moveTo>
                    <a:pt x="220252" y="19070"/>
                  </a:moveTo>
                  <a:cubicBezTo>
                    <a:pt x="254000" y="7556"/>
                    <a:pt x="292600" y="0"/>
                    <a:pt x="330378" y="0"/>
                  </a:cubicBezTo>
                  <a:cubicBezTo>
                    <a:pt x="368157" y="0"/>
                    <a:pt x="404509" y="6476"/>
                    <a:pt x="438009" y="17990"/>
                  </a:cubicBezTo>
                  <a:cubicBezTo>
                    <a:pt x="438723" y="18350"/>
                    <a:pt x="439435" y="18350"/>
                    <a:pt x="440148" y="18710"/>
                  </a:cubicBezTo>
                  <a:cubicBezTo>
                    <a:pt x="565955" y="64765"/>
                    <a:pt x="658618" y="186379"/>
                    <a:pt x="660400" y="326736"/>
                  </a:cubicBezTo>
                  <a:lnTo>
                    <a:pt x="660400" y="733302"/>
                  </a:lnTo>
                  <a:lnTo>
                    <a:pt x="0" y="733302"/>
                  </a:lnTo>
                  <a:lnTo>
                    <a:pt x="0" y="327038"/>
                  </a:lnTo>
                  <a:cubicBezTo>
                    <a:pt x="1782" y="185660"/>
                    <a:pt x="93019" y="64045"/>
                    <a:pt x="220252" y="19070"/>
                  </a:cubicBezTo>
                  <a:close/>
                </a:path>
              </a:pathLst>
            </a:custGeom>
            <a:solidFill>
              <a:srgbClr val="000000"/>
            </a:solidFill>
          </p:spPr>
        </p:sp>
        <p:sp>
          <p:nvSpPr>
            <p:cNvPr id="15" name="TextBox 15"/>
            <p:cNvSpPr txBox="1"/>
            <p:nvPr/>
          </p:nvSpPr>
          <p:spPr>
            <a:xfrm>
              <a:off x="0" y="50800"/>
              <a:ext cx="660400" cy="682502"/>
            </a:xfrm>
            <a:prstGeom prst="rect">
              <a:avLst/>
            </a:prstGeom>
          </p:spPr>
          <p:txBody>
            <a:bodyPr lIns="50800" tIns="50800" rIns="50800" bIns="50800" rtlCol="0" anchor="ctr"/>
            <a:lstStyle/>
            <a:p>
              <a:pPr algn="ctr">
                <a:lnSpc>
                  <a:spcPts val="4900"/>
                </a:lnSpc>
              </a:pPr>
              <a:endParaRPr/>
            </a:p>
          </p:txBody>
        </p:sp>
      </p:grpSp>
      <p:grpSp>
        <p:nvGrpSpPr>
          <p:cNvPr id="16" name="Group 16"/>
          <p:cNvGrpSpPr/>
          <p:nvPr/>
        </p:nvGrpSpPr>
        <p:grpSpPr>
          <a:xfrm>
            <a:off x="11995178" y="2643686"/>
            <a:ext cx="4595042" cy="5102294"/>
            <a:chOff x="0" y="0"/>
            <a:chExt cx="660400" cy="733302"/>
          </a:xfrm>
        </p:grpSpPr>
        <p:sp>
          <p:nvSpPr>
            <p:cNvPr id="17" name="Freeform 17"/>
            <p:cNvSpPr/>
            <p:nvPr/>
          </p:nvSpPr>
          <p:spPr>
            <a:xfrm>
              <a:off x="0" y="0"/>
              <a:ext cx="660400" cy="733302"/>
            </a:xfrm>
            <a:custGeom>
              <a:avLst/>
              <a:gdLst/>
              <a:ahLst/>
              <a:cxnLst/>
              <a:rect l="l" t="t" r="r" b="b"/>
              <a:pathLst>
                <a:path w="660400" h="733302">
                  <a:moveTo>
                    <a:pt x="220252" y="19070"/>
                  </a:moveTo>
                  <a:cubicBezTo>
                    <a:pt x="254000" y="7556"/>
                    <a:pt x="292600" y="0"/>
                    <a:pt x="330378" y="0"/>
                  </a:cubicBezTo>
                  <a:cubicBezTo>
                    <a:pt x="368157" y="0"/>
                    <a:pt x="404509" y="6476"/>
                    <a:pt x="438009" y="17990"/>
                  </a:cubicBezTo>
                  <a:cubicBezTo>
                    <a:pt x="438723" y="18350"/>
                    <a:pt x="439435" y="18350"/>
                    <a:pt x="440148" y="18710"/>
                  </a:cubicBezTo>
                  <a:cubicBezTo>
                    <a:pt x="565955" y="64765"/>
                    <a:pt x="658618" y="186379"/>
                    <a:pt x="660400" y="326736"/>
                  </a:cubicBezTo>
                  <a:lnTo>
                    <a:pt x="660400" y="733302"/>
                  </a:lnTo>
                  <a:lnTo>
                    <a:pt x="0" y="733302"/>
                  </a:lnTo>
                  <a:lnTo>
                    <a:pt x="0" y="327038"/>
                  </a:lnTo>
                  <a:cubicBezTo>
                    <a:pt x="1782" y="185660"/>
                    <a:pt x="93019" y="64045"/>
                    <a:pt x="220252" y="19070"/>
                  </a:cubicBezTo>
                  <a:close/>
                </a:path>
              </a:pathLst>
            </a:custGeom>
            <a:solidFill>
              <a:srgbClr val="F8B9B8"/>
            </a:solidFill>
          </p:spPr>
        </p:sp>
        <p:sp>
          <p:nvSpPr>
            <p:cNvPr id="18" name="TextBox 18"/>
            <p:cNvSpPr txBox="1"/>
            <p:nvPr/>
          </p:nvSpPr>
          <p:spPr>
            <a:xfrm>
              <a:off x="0" y="50800"/>
              <a:ext cx="660400" cy="682502"/>
            </a:xfrm>
            <a:prstGeom prst="rect">
              <a:avLst/>
            </a:prstGeom>
          </p:spPr>
          <p:txBody>
            <a:bodyPr lIns="50800" tIns="50800" rIns="50800" bIns="50800" rtlCol="0" anchor="ctr"/>
            <a:lstStyle/>
            <a:p>
              <a:pPr algn="ctr">
                <a:lnSpc>
                  <a:spcPts val="4900"/>
                </a:lnSpc>
              </a:pPr>
              <a:endParaRPr/>
            </a:p>
          </p:txBody>
        </p:sp>
      </p:grpSp>
      <p:grpSp>
        <p:nvGrpSpPr>
          <p:cNvPr id="19" name="Group 19"/>
          <p:cNvGrpSpPr/>
          <p:nvPr/>
        </p:nvGrpSpPr>
        <p:grpSpPr>
          <a:xfrm>
            <a:off x="12206508" y="2905558"/>
            <a:ext cx="4172383" cy="4632977"/>
            <a:chOff x="0" y="0"/>
            <a:chExt cx="660400" cy="733302"/>
          </a:xfrm>
        </p:grpSpPr>
        <p:sp>
          <p:nvSpPr>
            <p:cNvPr id="20" name="Freeform 20"/>
            <p:cNvSpPr/>
            <p:nvPr/>
          </p:nvSpPr>
          <p:spPr>
            <a:xfrm>
              <a:off x="0" y="0"/>
              <a:ext cx="660400" cy="733302"/>
            </a:xfrm>
            <a:custGeom>
              <a:avLst/>
              <a:gdLst/>
              <a:ahLst/>
              <a:cxnLst/>
              <a:rect l="l" t="t" r="r" b="b"/>
              <a:pathLst>
                <a:path w="660400" h="733302">
                  <a:moveTo>
                    <a:pt x="220252" y="19070"/>
                  </a:moveTo>
                  <a:cubicBezTo>
                    <a:pt x="254000" y="7556"/>
                    <a:pt x="292600" y="0"/>
                    <a:pt x="330378" y="0"/>
                  </a:cubicBezTo>
                  <a:cubicBezTo>
                    <a:pt x="368157" y="0"/>
                    <a:pt x="404509" y="6476"/>
                    <a:pt x="438009" y="17990"/>
                  </a:cubicBezTo>
                  <a:cubicBezTo>
                    <a:pt x="438723" y="18350"/>
                    <a:pt x="439435" y="18350"/>
                    <a:pt x="440148" y="18710"/>
                  </a:cubicBezTo>
                  <a:cubicBezTo>
                    <a:pt x="565955" y="64765"/>
                    <a:pt x="658618" y="186379"/>
                    <a:pt x="660400" y="326736"/>
                  </a:cubicBezTo>
                  <a:lnTo>
                    <a:pt x="660400" y="733302"/>
                  </a:lnTo>
                  <a:lnTo>
                    <a:pt x="0" y="733302"/>
                  </a:lnTo>
                  <a:lnTo>
                    <a:pt x="0" y="327038"/>
                  </a:lnTo>
                  <a:cubicBezTo>
                    <a:pt x="1782" y="185660"/>
                    <a:pt x="93019" y="64045"/>
                    <a:pt x="220252" y="19070"/>
                  </a:cubicBezTo>
                  <a:close/>
                </a:path>
              </a:pathLst>
            </a:custGeom>
            <a:solidFill>
              <a:srgbClr val="000000"/>
            </a:solidFill>
          </p:spPr>
        </p:sp>
        <p:sp>
          <p:nvSpPr>
            <p:cNvPr id="21" name="TextBox 21"/>
            <p:cNvSpPr txBox="1"/>
            <p:nvPr/>
          </p:nvSpPr>
          <p:spPr>
            <a:xfrm>
              <a:off x="0" y="50800"/>
              <a:ext cx="660400" cy="682502"/>
            </a:xfrm>
            <a:prstGeom prst="rect">
              <a:avLst/>
            </a:prstGeom>
          </p:spPr>
          <p:txBody>
            <a:bodyPr lIns="50800" tIns="50800" rIns="50800" bIns="50800" rtlCol="0" anchor="ctr"/>
            <a:lstStyle/>
            <a:p>
              <a:pPr algn="ctr">
                <a:lnSpc>
                  <a:spcPts val="4900"/>
                </a:lnSpc>
              </a:pPr>
              <a:endParaRPr/>
            </a:p>
          </p:txBody>
        </p:sp>
      </p:grpSp>
      <p:grpSp>
        <p:nvGrpSpPr>
          <p:cNvPr id="22" name="Group 22"/>
          <p:cNvGrpSpPr/>
          <p:nvPr/>
        </p:nvGrpSpPr>
        <p:grpSpPr>
          <a:xfrm>
            <a:off x="12231922" y="2987899"/>
            <a:ext cx="4121554" cy="4468294"/>
            <a:chOff x="0" y="0"/>
            <a:chExt cx="5857240" cy="6350000"/>
          </a:xfrm>
        </p:grpSpPr>
        <p:sp>
          <p:nvSpPr>
            <p:cNvPr id="23" name="Freeform 23"/>
            <p:cNvSpPr/>
            <p:nvPr/>
          </p:nvSpPr>
          <p:spPr>
            <a:xfrm>
              <a:off x="0" y="0"/>
              <a:ext cx="5857240" cy="6350000"/>
            </a:xfrm>
            <a:custGeom>
              <a:avLst/>
              <a:gdLst/>
              <a:ahLst/>
              <a:cxnLst/>
              <a:rect l="l" t="t" r="r" b="b"/>
              <a:pathLst>
                <a:path w="5857240" h="6350000">
                  <a:moveTo>
                    <a:pt x="2928620" y="0"/>
                  </a:moveTo>
                  <a:cubicBezTo>
                    <a:pt x="4546600" y="0"/>
                    <a:pt x="5857240" y="1310640"/>
                    <a:pt x="5857240" y="2928620"/>
                  </a:cubicBezTo>
                  <a:lnTo>
                    <a:pt x="5857240" y="6350000"/>
                  </a:lnTo>
                  <a:lnTo>
                    <a:pt x="0" y="6350000"/>
                  </a:lnTo>
                  <a:lnTo>
                    <a:pt x="0" y="2928620"/>
                  </a:lnTo>
                  <a:cubicBezTo>
                    <a:pt x="0" y="1310640"/>
                    <a:pt x="1310640" y="0"/>
                    <a:pt x="2928620" y="0"/>
                  </a:cubicBezTo>
                  <a:close/>
                </a:path>
              </a:pathLst>
            </a:custGeom>
            <a:solidFill>
              <a:srgbClr val="9DC7E7"/>
            </a:solidFill>
            <a:ln w="12700">
              <a:solidFill>
                <a:srgbClr val="000000"/>
              </a:solidFill>
            </a:ln>
          </p:spPr>
        </p:sp>
      </p:grpSp>
      <p:grpSp>
        <p:nvGrpSpPr>
          <p:cNvPr id="24" name="Group 24"/>
          <p:cNvGrpSpPr/>
          <p:nvPr/>
        </p:nvGrpSpPr>
        <p:grpSpPr>
          <a:xfrm>
            <a:off x="13228262" y="3677676"/>
            <a:ext cx="2078059" cy="2078059"/>
            <a:chOff x="0" y="0"/>
            <a:chExt cx="812800" cy="812800"/>
          </a:xfrm>
        </p:grpSpPr>
        <p:sp>
          <p:nvSpPr>
            <p:cNvPr id="25" name="Freeform 2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8B9B8"/>
            </a:solidFill>
            <a:ln w="38100" cap="sq">
              <a:solidFill>
                <a:srgbClr val="000000"/>
              </a:solidFill>
              <a:prstDash val="solid"/>
              <a:miter/>
            </a:ln>
          </p:spPr>
        </p:sp>
        <p:sp>
          <p:nvSpPr>
            <p:cNvPr id="26" name="TextBox 26"/>
            <p:cNvSpPr txBox="1"/>
            <p:nvPr/>
          </p:nvSpPr>
          <p:spPr>
            <a:xfrm>
              <a:off x="76200" y="38100"/>
              <a:ext cx="660400" cy="698500"/>
            </a:xfrm>
            <a:prstGeom prst="rect">
              <a:avLst/>
            </a:prstGeom>
          </p:spPr>
          <p:txBody>
            <a:bodyPr lIns="44755" tIns="44755" rIns="44755" bIns="44755" rtlCol="0" anchor="ctr"/>
            <a:lstStyle/>
            <a:p>
              <a:pPr algn="ctr">
                <a:lnSpc>
                  <a:spcPts val="2343"/>
                </a:lnSpc>
              </a:pPr>
              <a:endParaRPr/>
            </a:p>
          </p:txBody>
        </p:sp>
      </p:grpSp>
      <p:sp>
        <p:nvSpPr>
          <p:cNvPr id="27" name="Freeform 27"/>
          <p:cNvSpPr/>
          <p:nvPr/>
        </p:nvSpPr>
        <p:spPr>
          <a:xfrm>
            <a:off x="13524958" y="3850174"/>
            <a:ext cx="1564875" cy="1564875"/>
          </a:xfrm>
          <a:custGeom>
            <a:avLst/>
            <a:gdLst/>
            <a:ahLst/>
            <a:cxnLst/>
            <a:rect l="l" t="t" r="r" b="b"/>
            <a:pathLst>
              <a:path w="1564875" h="1564875">
                <a:moveTo>
                  <a:pt x="0" y="0"/>
                </a:moveTo>
                <a:lnTo>
                  <a:pt x="1564875" y="0"/>
                </a:lnTo>
                <a:lnTo>
                  <a:pt x="1564875" y="1564875"/>
                </a:lnTo>
                <a:lnTo>
                  <a:pt x="0" y="156487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28" name="TextBox 28"/>
          <p:cNvSpPr txBox="1"/>
          <p:nvPr/>
        </p:nvSpPr>
        <p:spPr>
          <a:xfrm rot="-77359">
            <a:off x="1129208" y="2733500"/>
            <a:ext cx="8997834" cy="1460506"/>
          </a:xfrm>
          <a:prstGeom prst="rect">
            <a:avLst/>
          </a:prstGeom>
        </p:spPr>
        <p:txBody>
          <a:bodyPr lIns="0" tIns="0" rIns="0" bIns="0" rtlCol="0" anchor="t">
            <a:spAutoFit/>
          </a:bodyPr>
          <a:lstStyle/>
          <a:p>
            <a:pPr algn="ctr">
              <a:lnSpc>
                <a:spcPts val="11899"/>
              </a:lnSpc>
            </a:pPr>
            <a:r>
              <a:rPr lang="en-US" sz="8499">
                <a:solidFill>
                  <a:srgbClr val="FFFAF5"/>
                </a:solidFill>
                <a:latin typeface="BM Hanna"/>
                <a:ea typeface="BM Hanna"/>
                <a:cs typeface="BM Hanna"/>
                <a:sym typeface="BM Hanna"/>
              </a:rPr>
              <a:t>ARE AIMING FOR</a:t>
            </a:r>
          </a:p>
        </p:txBody>
      </p:sp>
      <p:sp>
        <p:nvSpPr>
          <p:cNvPr id="29" name="TextBox 29"/>
          <p:cNvSpPr txBox="1"/>
          <p:nvPr/>
        </p:nvSpPr>
        <p:spPr>
          <a:xfrm>
            <a:off x="12099442" y="5853091"/>
            <a:ext cx="4386514" cy="606425"/>
          </a:xfrm>
          <a:prstGeom prst="rect">
            <a:avLst/>
          </a:prstGeom>
        </p:spPr>
        <p:txBody>
          <a:bodyPr lIns="0" tIns="0" rIns="0" bIns="0" rtlCol="0" anchor="t">
            <a:spAutoFit/>
          </a:bodyPr>
          <a:lstStyle/>
          <a:p>
            <a:pPr algn="ctr">
              <a:lnSpc>
                <a:spcPts val="4900"/>
              </a:lnSpc>
            </a:pPr>
            <a:r>
              <a:rPr lang="en-US" sz="3500">
                <a:solidFill>
                  <a:srgbClr val="000000"/>
                </a:solidFill>
                <a:latin typeface="BM Hanna"/>
                <a:ea typeface="BM Hanna"/>
                <a:cs typeface="BM Hanna"/>
                <a:sym typeface="BM Hanna"/>
              </a:rPr>
              <a:t>Aims</a:t>
            </a:r>
          </a:p>
        </p:txBody>
      </p:sp>
      <p:sp>
        <p:nvSpPr>
          <p:cNvPr id="30" name="TextBox 30"/>
          <p:cNvSpPr txBox="1"/>
          <p:nvPr/>
        </p:nvSpPr>
        <p:spPr>
          <a:xfrm>
            <a:off x="541453" y="5070180"/>
            <a:ext cx="9403819" cy="5043171"/>
          </a:xfrm>
          <a:prstGeom prst="rect">
            <a:avLst/>
          </a:prstGeom>
        </p:spPr>
        <p:txBody>
          <a:bodyPr lIns="0" tIns="0" rIns="0" bIns="0" rtlCol="0" anchor="t">
            <a:spAutoFit/>
          </a:bodyPr>
          <a:lstStyle/>
          <a:p>
            <a:pPr marL="690874" lvl="1" indent="-345437" algn="just">
              <a:lnSpc>
                <a:spcPts val="4479"/>
              </a:lnSpc>
              <a:buFont typeface="Arial"/>
              <a:buChar char="•"/>
            </a:pPr>
            <a:r>
              <a:rPr lang="en-US" sz="3199">
                <a:solidFill>
                  <a:srgbClr val="000000"/>
                </a:solidFill>
                <a:latin typeface="BM Hanna"/>
                <a:ea typeface="BM Hanna"/>
                <a:cs typeface="BM Hanna"/>
                <a:sym typeface="BM Hanna"/>
              </a:rPr>
              <a:t>To understand what the statutory multiplication check (MTC) is </a:t>
            </a:r>
          </a:p>
          <a:p>
            <a:pPr marL="690874" lvl="1" indent="-345437" algn="just">
              <a:lnSpc>
                <a:spcPts val="4479"/>
              </a:lnSpc>
              <a:buFont typeface="Arial"/>
              <a:buChar char="•"/>
            </a:pPr>
            <a:r>
              <a:rPr lang="en-US" sz="3199">
                <a:solidFill>
                  <a:srgbClr val="000000"/>
                </a:solidFill>
                <a:latin typeface="BM Hanna"/>
                <a:ea typeface="BM Hanna"/>
                <a:cs typeface="BM Hanna"/>
                <a:sym typeface="BM Hanna"/>
              </a:rPr>
              <a:t>To find out when the check takes place </a:t>
            </a:r>
          </a:p>
          <a:p>
            <a:pPr marL="690874" lvl="1" indent="-345437" algn="just">
              <a:lnSpc>
                <a:spcPts val="4479"/>
              </a:lnSpc>
              <a:buFont typeface="Arial"/>
              <a:buChar char="•"/>
            </a:pPr>
            <a:r>
              <a:rPr lang="en-US" sz="3199">
                <a:solidFill>
                  <a:srgbClr val="000000"/>
                </a:solidFill>
                <a:latin typeface="BM Hanna"/>
                <a:ea typeface="BM Hanna"/>
                <a:cs typeface="BM Hanna"/>
                <a:sym typeface="BM Hanna"/>
              </a:rPr>
              <a:t>To understand what we are doing in school to prepare for the check </a:t>
            </a:r>
          </a:p>
          <a:p>
            <a:pPr marL="690874" lvl="1" indent="-345437" algn="just">
              <a:lnSpc>
                <a:spcPts val="4479"/>
              </a:lnSpc>
              <a:buFont typeface="Arial"/>
              <a:buChar char="•"/>
            </a:pPr>
            <a:r>
              <a:rPr lang="en-US" sz="3199">
                <a:solidFill>
                  <a:srgbClr val="000000"/>
                </a:solidFill>
                <a:latin typeface="BM Hanna"/>
                <a:ea typeface="BM Hanna"/>
                <a:cs typeface="BM Hanna"/>
                <a:sym typeface="BM Hanna"/>
              </a:rPr>
              <a:t>To share ways in which you can support at home</a:t>
            </a:r>
          </a:p>
          <a:p>
            <a:pPr marL="690874" lvl="1" indent="-345437" algn="just">
              <a:lnSpc>
                <a:spcPts val="4479"/>
              </a:lnSpc>
              <a:buFont typeface="Arial"/>
              <a:buChar char="•"/>
            </a:pPr>
            <a:r>
              <a:rPr lang="en-US" sz="3199">
                <a:solidFill>
                  <a:srgbClr val="000000"/>
                </a:solidFill>
                <a:latin typeface="BM Hanna"/>
                <a:ea typeface="BM Hanna"/>
                <a:cs typeface="BM Hanna"/>
                <a:sym typeface="BM Hanna"/>
              </a:rPr>
              <a:t>To highlight the importance of encouraging your children to practise their times tables frequently (with a focus on the 6, 7, 8, 9 and 12 times tables)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AF5"/>
        </a:solidFill>
        <a:effectLst/>
      </p:bgPr>
    </p:bg>
    <p:spTree>
      <p:nvGrpSpPr>
        <p:cNvPr id="1" name=""/>
        <p:cNvGrpSpPr/>
        <p:nvPr/>
      </p:nvGrpSpPr>
      <p:grpSpPr>
        <a:xfrm>
          <a:off x="0" y="0"/>
          <a:ext cx="0" cy="0"/>
          <a:chOff x="0" y="0"/>
          <a:chExt cx="0" cy="0"/>
        </a:xfrm>
      </p:grpSpPr>
      <p:sp>
        <p:nvSpPr>
          <p:cNvPr id="2" name="Freeform 2"/>
          <p:cNvSpPr/>
          <p:nvPr/>
        </p:nvSpPr>
        <p:spPr>
          <a:xfrm>
            <a:off x="-2476667" y="-353651"/>
            <a:ext cx="10389615" cy="10994302"/>
          </a:xfrm>
          <a:custGeom>
            <a:avLst/>
            <a:gdLst/>
            <a:ahLst/>
            <a:cxnLst/>
            <a:rect l="l" t="t" r="r" b="b"/>
            <a:pathLst>
              <a:path w="10389615" h="10994302">
                <a:moveTo>
                  <a:pt x="0" y="0"/>
                </a:moveTo>
                <a:lnTo>
                  <a:pt x="10389615" y="0"/>
                </a:lnTo>
                <a:lnTo>
                  <a:pt x="10389615" y="10994302"/>
                </a:lnTo>
                <a:lnTo>
                  <a:pt x="0" y="1099430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nvGrpSpPr>
          <p:cNvPr id="3" name="Group 3"/>
          <p:cNvGrpSpPr/>
          <p:nvPr/>
        </p:nvGrpSpPr>
        <p:grpSpPr>
          <a:xfrm>
            <a:off x="7912948" y="-795766"/>
            <a:ext cx="10768499" cy="11878531"/>
            <a:chOff x="0" y="0"/>
            <a:chExt cx="2836148" cy="3128502"/>
          </a:xfrm>
        </p:grpSpPr>
        <p:sp>
          <p:nvSpPr>
            <p:cNvPr id="4" name="Freeform 4"/>
            <p:cNvSpPr/>
            <p:nvPr/>
          </p:nvSpPr>
          <p:spPr>
            <a:xfrm>
              <a:off x="0" y="0"/>
              <a:ext cx="2836148" cy="3128502"/>
            </a:xfrm>
            <a:custGeom>
              <a:avLst/>
              <a:gdLst/>
              <a:ahLst/>
              <a:cxnLst/>
              <a:rect l="l" t="t" r="r" b="b"/>
              <a:pathLst>
                <a:path w="2836148" h="3128502">
                  <a:moveTo>
                    <a:pt x="36666" y="0"/>
                  </a:moveTo>
                  <a:lnTo>
                    <a:pt x="2799482" y="0"/>
                  </a:lnTo>
                  <a:cubicBezTo>
                    <a:pt x="2809206" y="0"/>
                    <a:pt x="2818532" y="3863"/>
                    <a:pt x="2825409" y="10739"/>
                  </a:cubicBezTo>
                  <a:cubicBezTo>
                    <a:pt x="2832285" y="17615"/>
                    <a:pt x="2836148" y="26942"/>
                    <a:pt x="2836148" y="36666"/>
                  </a:cubicBezTo>
                  <a:lnTo>
                    <a:pt x="2836148" y="3091836"/>
                  </a:lnTo>
                  <a:cubicBezTo>
                    <a:pt x="2836148" y="3101560"/>
                    <a:pt x="2832285" y="3110887"/>
                    <a:pt x="2825409" y="3117763"/>
                  </a:cubicBezTo>
                  <a:cubicBezTo>
                    <a:pt x="2818532" y="3124639"/>
                    <a:pt x="2809206" y="3128502"/>
                    <a:pt x="2799482" y="3128502"/>
                  </a:cubicBezTo>
                  <a:lnTo>
                    <a:pt x="36666" y="3128502"/>
                  </a:lnTo>
                  <a:cubicBezTo>
                    <a:pt x="26942" y="3128502"/>
                    <a:pt x="17615" y="3124639"/>
                    <a:pt x="10739" y="3117763"/>
                  </a:cubicBezTo>
                  <a:cubicBezTo>
                    <a:pt x="3863" y="3110887"/>
                    <a:pt x="0" y="3101560"/>
                    <a:pt x="0" y="3091836"/>
                  </a:cubicBezTo>
                  <a:lnTo>
                    <a:pt x="0" y="36666"/>
                  </a:lnTo>
                  <a:cubicBezTo>
                    <a:pt x="0" y="26942"/>
                    <a:pt x="3863" y="17615"/>
                    <a:pt x="10739" y="10739"/>
                  </a:cubicBezTo>
                  <a:cubicBezTo>
                    <a:pt x="17615" y="3863"/>
                    <a:pt x="26942" y="0"/>
                    <a:pt x="36666" y="0"/>
                  </a:cubicBezTo>
                  <a:close/>
                </a:path>
              </a:pathLst>
            </a:custGeom>
            <a:solidFill>
              <a:srgbClr val="9DC7E7"/>
            </a:solidFill>
            <a:ln w="47625" cap="rnd">
              <a:solidFill>
                <a:srgbClr val="000000"/>
              </a:solidFill>
              <a:prstDash val="solid"/>
              <a:round/>
            </a:ln>
          </p:spPr>
        </p:sp>
        <p:sp>
          <p:nvSpPr>
            <p:cNvPr id="5" name="TextBox 5"/>
            <p:cNvSpPr txBox="1"/>
            <p:nvPr/>
          </p:nvSpPr>
          <p:spPr>
            <a:xfrm>
              <a:off x="0" y="-47625"/>
              <a:ext cx="2836148" cy="3176127"/>
            </a:xfrm>
            <a:prstGeom prst="rect">
              <a:avLst/>
            </a:prstGeom>
          </p:spPr>
          <p:txBody>
            <a:bodyPr lIns="50800" tIns="50800" rIns="50800" bIns="50800" rtlCol="0" anchor="ctr"/>
            <a:lstStyle/>
            <a:p>
              <a:pPr algn="ctr">
                <a:lnSpc>
                  <a:spcPts val="3079"/>
                </a:lnSpc>
              </a:pPr>
              <a:endParaRPr/>
            </a:p>
          </p:txBody>
        </p:sp>
      </p:grpSp>
      <p:grpSp>
        <p:nvGrpSpPr>
          <p:cNvPr id="6" name="Group 6"/>
          <p:cNvGrpSpPr/>
          <p:nvPr/>
        </p:nvGrpSpPr>
        <p:grpSpPr>
          <a:xfrm>
            <a:off x="7523902" y="1687499"/>
            <a:ext cx="10096544" cy="1953148"/>
            <a:chOff x="0" y="0"/>
            <a:chExt cx="2659172" cy="514409"/>
          </a:xfrm>
        </p:grpSpPr>
        <p:sp>
          <p:nvSpPr>
            <p:cNvPr id="7" name="Freeform 7"/>
            <p:cNvSpPr/>
            <p:nvPr/>
          </p:nvSpPr>
          <p:spPr>
            <a:xfrm>
              <a:off x="0" y="0"/>
              <a:ext cx="2659172" cy="514409"/>
            </a:xfrm>
            <a:custGeom>
              <a:avLst/>
              <a:gdLst/>
              <a:ahLst/>
              <a:cxnLst/>
              <a:rect l="l" t="t" r="r" b="b"/>
              <a:pathLst>
                <a:path w="2659172" h="514409">
                  <a:moveTo>
                    <a:pt x="75145" y="0"/>
                  </a:moveTo>
                  <a:lnTo>
                    <a:pt x="2584027" y="0"/>
                  </a:lnTo>
                  <a:cubicBezTo>
                    <a:pt x="2625529" y="0"/>
                    <a:pt x="2659172" y="33644"/>
                    <a:pt x="2659172" y="75145"/>
                  </a:cubicBezTo>
                  <a:lnTo>
                    <a:pt x="2659172" y="439264"/>
                  </a:lnTo>
                  <a:cubicBezTo>
                    <a:pt x="2659172" y="480766"/>
                    <a:pt x="2625529" y="514409"/>
                    <a:pt x="2584027" y="514409"/>
                  </a:cubicBezTo>
                  <a:lnTo>
                    <a:pt x="75145" y="514409"/>
                  </a:lnTo>
                  <a:cubicBezTo>
                    <a:pt x="33644" y="514409"/>
                    <a:pt x="0" y="480766"/>
                    <a:pt x="0" y="439264"/>
                  </a:cubicBezTo>
                  <a:lnTo>
                    <a:pt x="0" y="75145"/>
                  </a:lnTo>
                  <a:cubicBezTo>
                    <a:pt x="0" y="33644"/>
                    <a:pt x="33644" y="0"/>
                    <a:pt x="75145" y="0"/>
                  </a:cubicBezTo>
                  <a:close/>
                </a:path>
              </a:pathLst>
            </a:custGeom>
            <a:solidFill>
              <a:srgbClr val="F8B9B8"/>
            </a:solidFill>
            <a:ln w="47625" cap="rnd">
              <a:solidFill>
                <a:srgbClr val="000000"/>
              </a:solidFill>
              <a:prstDash val="solid"/>
              <a:round/>
            </a:ln>
          </p:spPr>
        </p:sp>
        <p:sp>
          <p:nvSpPr>
            <p:cNvPr id="8" name="TextBox 8"/>
            <p:cNvSpPr txBox="1"/>
            <p:nvPr/>
          </p:nvSpPr>
          <p:spPr>
            <a:xfrm>
              <a:off x="0" y="-47625"/>
              <a:ext cx="2659172" cy="562034"/>
            </a:xfrm>
            <a:prstGeom prst="rect">
              <a:avLst/>
            </a:prstGeom>
          </p:spPr>
          <p:txBody>
            <a:bodyPr lIns="50800" tIns="50800" rIns="50800" bIns="50800" rtlCol="0" anchor="ctr"/>
            <a:lstStyle/>
            <a:p>
              <a:pPr algn="ctr">
                <a:lnSpc>
                  <a:spcPts val="3079"/>
                </a:lnSpc>
              </a:pPr>
              <a:endParaRPr/>
            </a:p>
          </p:txBody>
        </p:sp>
      </p:grpSp>
      <p:sp>
        <p:nvSpPr>
          <p:cNvPr id="9" name="TextBox 9"/>
          <p:cNvSpPr txBox="1"/>
          <p:nvPr/>
        </p:nvSpPr>
        <p:spPr>
          <a:xfrm>
            <a:off x="7757565" y="1776375"/>
            <a:ext cx="9629218" cy="1460506"/>
          </a:xfrm>
          <a:prstGeom prst="rect">
            <a:avLst/>
          </a:prstGeom>
        </p:spPr>
        <p:txBody>
          <a:bodyPr lIns="0" tIns="0" rIns="0" bIns="0" rtlCol="0" anchor="t">
            <a:spAutoFit/>
          </a:bodyPr>
          <a:lstStyle/>
          <a:p>
            <a:pPr algn="ctr">
              <a:lnSpc>
                <a:spcPts val="11899"/>
              </a:lnSpc>
            </a:pPr>
            <a:r>
              <a:rPr lang="en-US" sz="8499">
                <a:solidFill>
                  <a:srgbClr val="FFFAF5"/>
                </a:solidFill>
                <a:latin typeface="BM Hanna"/>
                <a:ea typeface="BM Hanna"/>
                <a:cs typeface="BM Hanna"/>
                <a:sym typeface="BM Hanna"/>
              </a:rPr>
              <a:t>INTRODUCTION</a:t>
            </a:r>
          </a:p>
        </p:txBody>
      </p:sp>
      <p:grpSp>
        <p:nvGrpSpPr>
          <p:cNvPr id="10" name="Group 10"/>
          <p:cNvGrpSpPr/>
          <p:nvPr/>
        </p:nvGrpSpPr>
        <p:grpSpPr>
          <a:xfrm rot="-95964">
            <a:off x="8653294" y="3346541"/>
            <a:ext cx="7883537" cy="1848676"/>
            <a:chOff x="0" y="0"/>
            <a:chExt cx="2076322" cy="486894"/>
          </a:xfrm>
        </p:grpSpPr>
        <p:sp>
          <p:nvSpPr>
            <p:cNvPr id="11" name="Freeform 11"/>
            <p:cNvSpPr/>
            <p:nvPr/>
          </p:nvSpPr>
          <p:spPr>
            <a:xfrm>
              <a:off x="0" y="0"/>
              <a:ext cx="2076322" cy="486894"/>
            </a:xfrm>
            <a:custGeom>
              <a:avLst/>
              <a:gdLst/>
              <a:ahLst/>
              <a:cxnLst/>
              <a:rect l="l" t="t" r="r" b="b"/>
              <a:pathLst>
                <a:path w="2076322" h="486894">
                  <a:moveTo>
                    <a:pt x="96240" y="0"/>
                  </a:moveTo>
                  <a:lnTo>
                    <a:pt x="1980083" y="0"/>
                  </a:lnTo>
                  <a:cubicBezTo>
                    <a:pt x="2005607" y="0"/>
                    <a:pt x="2030086" y="10139"/>
                    <a:pt x="2048134" y="28188"/>
                  </a:cubicBezTo>
                  <a:cubicBezTo>
                    <a:pt x="2066183" y="46236"/>
                    <a:pt x="2076322" y="70715"/>
                    <a:pt x="2076322" y="96240"/>
                  </a:cubicBezTo>
                  <a:lnTo>
                    <a:pt x="2076322" y="390654"/>
                  </a:lnTo>
                  <a:cubicBezTo>
                    <a:pt x="2076322" y="416179"/>
                    <a:pt x="2066183" y="440658"/>
                    <a:pt x="2048134" y="458706"/>
                  </a:cubicBezTo>
                  <a:cubicBezTo>
                    <a:pt x="2030086" y="476755"/>
                    <a:pt x="2005607" y="486894"/>
                    <a:pt x="1980083" y="486894"/>
                  </a:cubicBezTo>
                  <a:lnTo>
                    <a:pt x="96240" y="486894"/>
                  </a:lnTo>
                  <a:cubicBezTo>
                    <a:pt x="43088" y="486894"/>
                    <a:pt x="0" y="443806"/>
                    <a:pt x="0" y="390654"/>
                  </a:cubicBezTo>
                  <a:lnTo>
                    <a:pt x="0" y="96240"/>
                  </a:lnTo>
                  <a:cubicBezTo>
                    <a:pt x="0" y="43088"/>
                    <a:pt x="43088" y="0"/>
                    <a:pt x="96240" y="0"/>
                  </a:cubicBezTo>
                  <a:close/>
                </a:path>
              </a:pathLst>
            </a:custGeom>
            <a:solidFill>
              <a:srgbClr val="FCD672"/>
            </a:solidFill>
            <a:ln w="47625" cap="rnd">
              <a:solidFill>
                <a:srgbClr val="000000"/>
              </a:solidFill>
              <a:prstDash val="solid"/>
              <a:round/>
            </a:ln>
          </p:spPr>
        </p:sp>
        <p:sp>
          <p:nvSpPr>
            <p:cNvPr id="12" name="TextBox 12"/>
            <p:cNvSpPr txBox="1"/>
            <p:nvPr/>
          </p:nvSpPr>
          <p:spPr>
            <a:xfrm>
              <a:off x="0" y="-47625"/>
              <a:ext cx="2076322" cy="534519"/>
            </a:xfrm>
            <a:prstGeom prst="rect">
              <a:avLst/>
            </a:prstGeom>
          </p:spPr>
          <p:txBody>
            <a:bodyPr lIns="50800" tIns="50800" rIns="50800" bIns="50800" rtlCol="0" anchor="ctr"/>
            <a:lstStyle/>
            <a:p>
              <a:pPr algn="ctr">
                <a:lnSpc>
                  <a:spcPts val="3079"/>
                </a:lnSpc>
              </a:pPr>
              <a:endParaRPr/>
            </a:p>
          </p:txBody>
        </p:sp>
      </p:grpSp>
      <p:sp>
        <p:nvSpPr>
          <p:cNvPr id="13" name="Freeform 13"/>
          <p:cNvSpPr/>
          <p:nvPr/>
        </p:nvSpPr>
        <p:spPr>
          <a:xfrm>
            <a:off x="1028700" y="2329829"/>
            <a:ext cx="5950097" cy="5950097"/>
          </a:xfrm>
          <a:custGeom>
            <a:avLst/>
            <a:gdLst/>
            <a:ahLst/>
            <a:cxnLst/>
            <a:rect l="l" t="t" r="r" b="b"/>
            <a:pathLst>
              <a:path w="5950097" h="5950097">
                <a:moveTo>
                  <a:pt x="0" y="0"/>
                </a:moveTo>
                <a:lnTo>
                  <a:pt x="5950097" y="0"/>
                </a:lnTo>
                <a:lnTo>
                  <a:pt x="5950097" y="5950096"/>
                </a:lnTo>
                <a:lnTo>
                  <a:pt x="0" y="595009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4" name="TextBox 14"/>
          <p:cNvSpPr txBox="1"/>
          <p:nvPr/>
        </p:nvSpPr>
        <p:spPr>
          <a:xfrm rot="-83135">
            <a:off x="8273478" y="3660531"/>
            <a:ext cx="8638986" cy="1047750"/>
          </a:xfrm>
          <a:prstGeom prst="rect">
            <a:avLst/>
          </a:prstGeom>
        </p:spPr>
        <p:txBody>
          <a:bodyPr lIns="0" tIns="0" rIns="0" bIns="0" rtlCol="0" anchor="t">
            <a:spAutoFit/>
          </a:bodyPr>
          <a:lstStyle/>
          <a:p>
            <a:pPr algn="ctr">
              <a:lnSpc>
                <a:spcPts val="8400"/>
              </a:lnSpc>
              <a:spcBef>
                <a:spcPct val="0"/>
              </a:spcBef>
            </a:pPr>
            <a:r>
              <a:rPr lang="en-US" sz="6000">
                <a:solidFill>
                  <a:srgbClr val="000000"/>
                </a:solidFill>
                <a:latin typeface="BM Hanna"/>
                <a:ea typeface="BM Hanna"/>
                <a:cs typeface="BM Hanna"/>
                <a:sym typeface="BM Hanna"/>
              </a:rPr>
              <a:t>What does MTC mean</a:t>
            </a:r>
          </a:p>
        </p:txBody>
      </p:sp>
      <p:sp>
        <p:nvSpPr>
          <p:cNvPr id="15" name="TextBox 15"/>
          <p:cNvSpPr txBox="1"/>
          <p:nvPr/>
        </p:nvSpPr>
        <p:spPr>
          <a:xfrm>
            <a:off x="8265297" y="5588696"/>
            <a:ext cx="9095894" cy="4021456"/>
          </a:xfrm>
          <a:prstGeom prst="rect">
            <a:avLst/>
          </a:prstGeom>
        </p:spPr>
        <p:txBody>
          <a:bodyPr lIns="0" tIns="0" rIns="0" bIns="0" rtlCol="0" anchor="t">
            <a:spAutoFit/>
          </a:bodyPr>
          <a:lstStyle/>
          <a:p>
            <a:pPr algn="just">
              <a:lnSpc>
                <a:spcPts val="4049"/>
              </a:lnSpc>
            </a:pPr>
            <a:r>
              <a:rPr lang="en-US" sz="2699">
                <a:solidFill>
                  <a:srgbClr val="000000"/>
                </a:solidFill>
                <a:latin typeface="BM Hanna"/>
                <a:ea typeface="BM Hanna"/>
                <a:cs typeface="BM Hanna"/>
                <a:sym typeface="BM Hanna"/>
              </a:rPr>
              <a:t>The multiplication tables check (MTC) is statutory for all year 4 pupils registered at state-funded maintained schools, special schools or academies, including free schools, in England.</a:t>
            </a:r>
          </a:p>
          <a:p>
            <a:pPr algn="just">
              <a:lnSpc>
                <a:spcPts val="4049"/>
              </a:lnSpc>
            </a:pPr>
            <a:endParaRPr lang="en-US" sz="2699">
              <a:solidFill>
                <a:srgbClr val="000000"/>
              </a:solidFill>
              <a:latin typeface="BM Hanna"/>
              <a:ea typeface="BM Hanna"/>
              <a:cs typeface="BM Hanna"/>
              <a:sym typeface="BM Hanna"/>
            </a:endParaRPr>
          </a:p>
          <a:p>
            <a:pPr algn="just">
              <a:lnSpc>
                <a:spcPts val="4049"/>
              </a:lnSpc>
            </a:pPr>
            <a:r>
              <a:rPr lang="en-US" sz="2699">
                <a:solidFill>
                  <a:srgbClr val="000000"/>
                </a:solidFill>
                <a:latin typeface="BM Hanna"/>
                <a:ea typeface="BM Hanna"/>
                <a:cs typeface="BM Hanna"/>
                <a:sym typeface="BM Hanna"/>
              </a:rPr>
              <a:t>The purpose of the MTC is to determine whether pupils can recall their times tables fluently, which is essential for future success in mathematics.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AF5"/>
        </a:solidFill>
        <a:effectLst/>
      </p:bgPr>
    </p:bg>
    <p:spTree>
      <p:nvGrpSpPr>
        <p:cNvPr id="1" name=""/>
        <p:cNvGrpSpPr/>
        <p:nvPr/>
      </p:nvGrpSpPr>
      <p:grpSpPr>
        <a:xfrm>
          <a:off x="0" y="0"/>
          <a:ext cx="0" cy="0"/>
          <a:chOff x="0" y="0"/>
          <a:chExt cx="0" cy="0"/>
        </a:xfrm>
      </p:grpSpPr>
      <p:sp>
        <p:nvSpPr>
          <p:cNvPr id="2" name="Freeform 2"/>
          <p:cNvSpPr/>
          <p:nvPr/>
        </p:nvSpPr>
        <p:spPr>
          <a:xfrm>
            <a:off x="-1245615" y="-353651"/>
            <a:ext cx="10389615" cy="10994302"/>
          </a:xfrm>
          <a:custGeom>
            <a:avLst/>
            <a:gdLst/>
            <a:ahLst/>
            <a:cxnLst/>
            <a:rect l="l" t="t" r="r" b="b"/>
            <a:pathLst>
              <a:path w="10389615" h="10994302">
                <a:moveTo>
                  <a:pt x="0" y="0"/>
                </a:moveTo>
                <a:lnTo>
                  <a:pt x="10389615" y="0"/>
                </a:lnTo>
                <a:lnTo>
                  <a:pt x="10389615" y="10994302"/>
                </a:lnTo>
                <a:lnTo>
                  <a:pt x="0" y="1099430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flipH="1">
            <a:off x="9144000" y="-353651"/>
            <a:ext cx="10389615" cy="10994302"/>
          </a:xfrm>
          <a:custGeom>
            <a:avLst/>
            <a:gdLst/>
            <a:ahLst/>
            <a:cxnLst/>
            <a:rect l="l" t="t" r="r" b="b"/>
            <a:pathLst>
              <a:path w="10389615" h="10994302">
                <a:moveTo>
                  <a:pt x="10389615" y="0"/>
                </a:moveTo>
                <a:lnTo>
                  <a:pt x="0" y="0"/>
                </a:lnTo>
                <a:lnTo>
                  <a:pt x="0" y="10994302"/>
                </a:lnTo>
                <a:lnTo>
                  <a:pt x="10389615" y="10994302"/>
                </a:lnTo>
                <a:lnTo>
                  <a:pt x="10389615" y="0"/>
                </a:lnTo>
                <a:close/>
              </a:path>
            </a:pathLst>
          </a:custGeom>
          <a:blipFill>
            <a:blip r:embed="rId2">
              <a:extLst>
                <a:ext uri="{96DAC541-7B7A-43D3-8B79-37D633B846F1}">
                  <asvg:svgBlip xmlns:asvg="http://schemas.microsoft.com/office/drawing/2016/SVG/main" r:embed="rId3"/>
                </a:ext>
              </a:extLst>
            </a:blip>
            <a:stretch>
              <a:fillRect/>
            </a:stretch>
          </a:blipFill>
        </p:spPr>
      </p:sp>
      <p:grpSp>
        <p:nvGrpSpPr>
          <p:cNvPr id="4" name="Group 4"/>
          <p:cNvGrpSpPr/>
          <p:nvPr/>
        </p:nvGrpSpPr>
        <p:grpSpPr>
          <a:xfrm>
            <a:off x="-546786" y="4378925"/>
            <a:ext cx="19381572" cy="5225386"/>
            <a:chOff x="0" y="0"/>
            <a:chExt cx="5104612" cy="1376233"/>
          </a:xfrm>
        </p:grpSpPr>
        <p:sp>
          <p:nvSpPr>
            <p:cNvPr id="5" name="Freeform 5"/>
            <p:cNvSpPr/>
            <p:nvPr/>
          </p:nvSpPr>
          <p:spPr>
            <a:xfrm>
              <a:off x="0" y="0"/>
              <a:ext cx="5104612" cy="1376233"/>
            </a:xfrm>
            <a:custGeom>
              <a:avLst/>
              <a:gdLst/>
              <a:ahLst/>
              <a:cxnLst/>
              <a:rect l="l" t="t" r="r" b="b"/>
              <a:pathLst>
                <a:path w="5104612" h="1376233">
                  <a:moveTo>
                    <a:pt x="0" y="0"/>
                  </a:moveTo>
                  <a:lnTo>
                    <a:pt x="5104612" y="0"/>
                  </a:lnTo>
                  <a:lnTo>
                    <a:pt x="5104612" y="1376233"/>
                  </a:lnTo>
                  <a:lnTo>
                    <a:pt x="0" y="1376233"/>
                  </a:lnTo>
                  <a:close/>
                </a:path>
              </a:pathLst>
            </a:custGeom>
            <a:solidFill>
              <a:srgbClr val="F8B9B8"/>
            </a:solidFill>
            <a:ln w="38100" cap="sq">
              <a:solidFill>
                <a:srgbClr val="000000"/>
              </a:solidFill>
              <a:prstDash val="solid"/>
              <a:miter/>
            </a:ln>
          </p:spPr>
        </p:sp>
        <p:sp>
          <p:nvSpPr>
            <p:cNvPr id="6" name="TextBox 6"/>
            <p:cNvSpPr txBox="1"/>
            <p:nvPr/>
          </p:nvSpPr>
          <p:spPr>
            <a:xfrm>
              <a:off x="0" y="-47625"/>
              <a:ext cx="5104612" cy="1423858"/>
            </a:xfrm>
            <a:prstGeom prst="rect">
              <a:avLst/>
            </a:prstGeom>
          </p:spPr>
          <p:txBody>
            <a:bodyPr lIns="50800" tIns="50800" rIns="50800" bIns="50800" rtlCol="0" anchor="ctr"/>
            <a:lstStyle/>
            <a:p>
              <a:pPr algn="ctr">
                <a:lnSpc>
                  <a:spcPts val="3079"/>
                </a:lnSpc>
              </a:pPr>
              <a:endParaRPr/>
            </a:p>
          </p:txBody>
        </p:sp>
      </p:grpSp>
      <p:grpSp>
        <p:nvGrpSpPr>
          <p:cNvPr id="7" name="Group 7"/>
          <p:cNvGrpSpPr/>
          <p:nvPr/>
        </p:nvGrpSpPr>
        <p:grpSpPr>
          <a:xfrm>
            <a:off x="3949192" y="500375"/>
            <a:ext cx="10380506" cy="2797709"/>
            <a:chOff x="0" y="0"/>
            <a:chExt cx="2733960" cy="736845"/>
          </a:xfrm>
        </p:grpSpPr>
        <p:sp>
          <p:nvSpPr>
            <p:cNvPr id="8" name="Freeform 8"/>
            <p:cNvSpPr/>
            <p:nvPr/>
          </p:nvSpPr>
          <p:spPr>
            <a:xfrm>
              <a:off x="0" y="0"/>
              <a:ext cx="2733960" cy="736845"/>
            </a:xfrm>
            <a:custGeom>
              <a:avLst/>
              <a:gdLst/>
              <a:ahLst/>
              <a:cxnLst/>
              <a:rect l="l" t="t" r="r" b="b"/>
              <a:pathLst>
                <a:path w="2733960" h="736845">
                  <a:moveTo>
                    <a:pt x="73090" y="0"/>
                  </a:moveTo>
                  <a:lnTo>
                    <a:pt x="2660871" y="0"/>
                  </a:lnTo>
                  <a:cubicBezTo>
                    <a:pt x="2680255" y="0"/>
                    <a:pt x="2698846" y="7701"/>
                    <a:pt x="2712553" y="21407"/>
                  </a:cubicBezTo>
                  <a:cubicBezTo>
                    <a:pt x="2726260" y="35114"/>
                    <a:pt x="2733960" y="53705"/>
                    <a:pt x="2733960" y="73090"/>
                  </a:cubicBezTo>
                  <a:lnTo>
                    <a:pt x="2733960" y="663755"/>
                  </a:lnTo>
                  <a:cubicBezTo>
                    <a:pt x="2733960" y="704122"/>
                    <a:pt x="2701237" y="736845"/>
                    <a:pt x="2660871" y="736845"/>
                  </a:cubicBezTo>
                  <a:lnTo>
                    <a:pt x="73090" y="736845"/>
                  </a:lnTo>
                  <a:cubicBezTo>
                    <a:pt x="53705" y="736845"/>
                    <a:pt x="35114" y="729145"/>
                    <a:pt x="21407" y="715438"/>
                  </a:cubicBezTo>
                  <a:cubicBezTo>
                    <a:pt x="7701" y="701731"/>
                    <a:pt x="0" y="683140"/>
                    <a:pt x="0" y="663755"/>
                  </a:cubicBezTo>
                  <a:lnTo>
                    <a:pt x="0" y="73090"/>
                  </a:lnTo>
                  <a:cubicBezTo>
                    <a:pt x="0" y="53705"/>
                    <a:pt x="7701" y="35114"/>
                    <a:pt x="21407" y="21407"/>
                  </a:cubicBezTo>
                  <a:cubicBezTo>
                    <a:pt x="35114" y="7701"/>
                    <a:pt x="53705" y="0"/>
                    <a:pt x="73090" y="0"/>
                  </a:cubicBezTo>
                  <a:close/>
                </a:path>
              </a:pathLst>
            </a:custGeom>
            <a:solidFill>
              <a:srgbClr val="9DC7E7"/>
            </a:solidFill>
            <a:ln w="47625" cap="rnd">
              <a:solidFill>
                <a:srgbClr val="000000"/>
              </a:solidFill>
              <a:prstDash val="solid"/>
              <a:round/>
            </a:ln>
          </p:spPr>
        </p:sp>
        <p:sp>
          <p:nvSpPr>
            <p:cNvPr id="9" name="TextBox 9"/>
            <p:cNvSpPr txBox="1"/>
            <p:nvPr/>
          </p:nvSpPr>
          <p:spPr>
            <a:xfrm>
              <a:off x="0" y="-47625"/>
              <a:ext cx="2733960" cy="784470"/>
            </a:xfrm>
            <a:prstGeom prst="rect">
              <a:avLst/>
            </a:prstGeom>
          </p:spPr>
          <p:txBody>
            <a:bodyPr lIns="50800" tIns="50800" rIns="50800" bIns="50800" rtlCol="0" anchor="ctr"/>
            <a:lstStyle/>
            <a:p>
              <a:pPr algn="ctr">
                <a:lnSpc>
                  <a:spcPts val="3079"/>
                </a:lnSpc>
              </a:pPr>
              <a:endParaRPr/>
            </a:p>
          </p:txBody>
        </p:sp>
      </p:grpSp>
      <p:sp>
        <p:nvSpPr>
          <p:cNvPr id="10" name="TextBox 10"/>
          <p:cNvSpPr txBox="1"/>
          <p:nvPr/>
        </p:nvSpPr>
        <p:spPr>
          <a:xfrm>
            <a:off x="4804363" y="740303"/>
            <a:ext cx="8679275" cy="2557780"/>
          </a:xfrm>
          <a:prstGeom prst="rect">
            <a:avLst/>
          </a:prstGeom>
        </p:spPr>
        <p:txBody>
          <a:bodyPr lIns="0" tIns="0" rIns="0" bIns="0" rtlCol="0" anchor="t">
            <a:spAutoFit/>
          </a:bodyPr>
          <a:lstStyle/>
          <a:p>
            <a:pPr algn="ctr">
              <a:lnSpc>
                <a:spcPts val="10219"/>
              </a:lnSpc>
            </a:pPr>
            <a:r>
              <a:rPr lang="en-US" sz="7299">
                <a:solidFill>
                  <a:srgbClr val="FFFAF5"/>
                </a:solidFill>
                <a:latin typeface="BM Hanna"/>
                <a:ea typeface="BM Hanna"/>
                <a:cs typeface="BM Hanna"/>
                <a:sym typeface="BM Hanna"/>
              </a:rPr>
              <a:t>WHEN WILL THIS TAKE PLACE</a:t>
            </a:r>
          </a:p>
        </p:txBody>
      </p:sp>
      <p:sp>
        <p:nvSpPr>
          <p:cNvPr id="11" name="TextBox 11"/>
          <p:cNvSpPr txBox="1"/>
          <p:nvPr/>
        </p:nvSpPr>
        <p:spPr>
          <a:xfrm>
            <a:off x="891087" y="4598187"/>
            <a:ext cx="7511823" cy="3888741"/>
          </a:xfrm>
          <a:prstGeom prst="rect">
            <a:avLst/>
          </a:prstGeom>
        </p:spPr>
        <p:txBody>
          <a:bodyPr lIns="0" tIns="0" rIns="0" bIns="0" rtlCol="0" anchor="t">
            <a:spAutoFit/>
          </a:bodyPr>
          <a:lstStyle/>
          <a:p>
            <a:pPr algn="l">
              <a:lnSpc>
                <a:spcPts val="6159"/>
              </a:lnSpc>
            </a:pPr>
            <a:r>
              <a:rPr lang="en-US" sz="4399" dirty="0">
                <a:solidFill>
                  <a:srgbClr val="000000"/>
                </a:solidFill>
                <a:latin typeface="BM Hanna"/>
                <a:ea typeface="BM Hanna"/>
                <a:cs typeface="BM Hanna"/>
                <a:sym typeface="BM Hanna"/>
              </a:rPr>
              <a:t>In 2025, schools must administer the MTC to all eligible year 4 pupils between Monday 1st June and Friday 12th June.</a:t>
            </a:r>
          </a:p>
        </p:txBody>
      </p:sp>
      <p:sp>
        <p:nvSpPr>
          <p:cNvPr id="12" name="Freeform 12"/>
          <p:cNvSpPr/>
          <p:nvPr/>
        </p:nvSpPr>
        <p:spPr>
          <a:xfrm>
            <a:off x="319809" y="4693437"/>
            <a:ext cx="450063" cy="450063"/>
          </a:xfrm>
          <a:custGeom>
            <a:avLst/>
            <a:gdLst/>
            <a:ahLst/>
            <a:cxnLst/>
            <a:rect l="l" t="t" r="r" b="b"/>
            <a:pathLst>
              <a:path w="450063" h="450063">
                <a:moveTo>
                  <a:pt x="0" y="0"/>
                </a:moveTo>
                <a:lnTo>
                  <a:pt x="450063" y="0"/>
                </a:lnTo>
                <a:lnTo>
                  <a:pt x="450063" y="450063"/>
                </a:lnTo>
                <a:lnTo>
                  <a:pt x="0" y="450063"/>
                </a:lnTo>
                <a:lnTo>
                  <a:pt x="0" y="0"/>
                </a:lnTo>
                <a:close/>
              </a:path>
            </a:pathLst>
          </a:custGeom>
          <a:blipFill>
            <a:blip r:embed="rId4">
              <a:extLst>
                <a:ext uri="{96DAC541-7B7A-43D3-8B79-37D633B846F1}">
                  <asvg:svgBlip xmlns:asvg="http://schemas.microsoft.com/office/drawing/2016/SVG/main" r:embed="rId5"/>
                </a:ext>
              </a:extLst>
            </a:blip>
            <a:stretch>
              <a:fillRect l="-28336" t="-99659" r="-488942" b="-481477"/>
            </a:stretch>
          </a:blipFill>
        </p:spPr>
      </p:sp>
      <p:sp>
        <p:nvSpPr>
          <p:cNvPr id="13" name="Freeform 13"/>
          <p:cNvSpPr/>
          <p:nvPr/>
        </p:nvSpPr>
        <p:spPr>
          <a:xfrm>
            <a:off x="10337475" y="4641240"/>
            <a:ext cx="450063" cy="450063"/>
          </a:xfrm>
          <a:custGeom>
            <a:avLst/>
            <a:gdLst/>
            <a:ahLst/>
            <a:cxnLst/>
            <a:rect l="l" t="t" r="r" b="b"/>
            <a:pathLst>
              <a:path w="450063" h="450063">
                <a:moveTo>
                  <a:pt x="0" y="0"/>
                </a:moveTo>
                <a:lnTo>
                  <a:pt x="450063" y="0"/>
                </a:lnTo>
                <a:lnTo>
                  <a:pt x="450063" y="450063"/>
                </a:lnTo>
                <a:lnTo>
                  <a:pt x="0" y="450063"/>
                </a:lnTo>
                <a:lnTo>
                  <a:pt x="0" y="0"/>
                </a:lnTo>
                <a:close/>
              </a:path>
            </a:pathLst>
          </a:custGeom>
          <a:blipFill>
            <a:blip r:embed="rId6">
              <a:extLst>
                <a:ext uri="{96DAC541-7B7A-43D3-8B79-37D633B846F1}">
                  <asvg:svgBlip xmlns:asvg="http://schemas.microsoft.com/office/drawing/2016/SVG/main" r:embed="rId7"/>
                </a:ext>
              </a:extLst>
            </a:blip>
            <a:stretch>
              <a:fillRect l="-28336" t="-99659" r="-488942" b="-481477"/>
            </a:stretch>
          </a:blipFill>
        </p:spPr>
      </p:sp>
      <p:sp>
        <p:nvSpPr>
          <p:cNvPr id="14" name="TextBox 14"/>
          <p:cNvSpPr txBox="1"/>
          <p:nvPr/>
        </p:nvSpPr>
        <p:spPr>
          <a:xfrm>
            <a:off x="10911363" y="4555515"/>
            <a:ext cx="6836672" cy="4324986"/>
          </a:xfrm>
          <a:prstGeom prst="rect">
            <a:avLst/>
          </a:prstGeom>
        </p:spPr>
        <p:txBody>
          <a:bodyPr lIns="0" tIns="0" rIns="0" bIns="0" rtlCol="0" anchor="t">
            <a:spAutoFit/>
          </a:bodyPr>
          <a:lstStyle/>
          <a:p>
            <a:pPr algn="ctr">
              <a:lnSpc>
                <a:spcPts val="5739"/>
              </a:lnSpc>
              <a:spcBef>
                <a:spcPct val="0"/>
              </a:spcBef>
            </a:pPr>
            <a:r>
              <a:rPr lang="en-US" sz="4099" dirty="0">
                <a:solidFill>
                  <a:srgbClr val="000000"/>
                </a:solidFill>
                <a:latin typeface="BM Hanna"/>
                <a:ea typeface="BM Hanna"/>
                <a:cs typeface="BM Hanna"/>
                <a:sym typeface="BM Hanna"/>
              </a:rPr>
              <a:t>Schools can use the following week, Monday 15th June to Friday 19th June, to administer the check to any pupils who were absent during the first 2 weeks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AF5"/>
        </a:solidFill>
        <a:effectLst/>
      </p:bgPr>
    </p:bg>
    <p:spTree>
      <p:nvGrpSpPr>
        <p:cNvPr id="1" name=""/>
        <p:cNvGrpSpPr/>
        <p:nvPr/>
      </p:nvGrpSpPr>
      <p:grpSpPr>
        <a:xfrm>
          <a:off x="0" y="0"/>
          <a:ext cx="0" cy="0"/>
          <a:chOff x="0" y="0"/>
          <a:chExt cx="0" cy="0"/>
        </a:xfrm>
      </p:grpSpPr>
      <p:sp>
        <p:nvSpPr>
          <p:cNvPr id="2" name="Freeform 2"/>
          <p:cNvSpPr/>
          <p:nvPr/>
        </p:nvSpPr>
        <p:spPr>
          <a:xfrm>
            <a:off x="-557711" y="-353651"/>
            <a:ext cx="10389615" cy="10994302"/>
          </a:xfrm>
          <a:custGeom>
            <a:avLst/>
            <a:gdLst/>
            <a:ahLst/>
            <a:cxnLst/>
            <a:rect l="l" t="t" r="r" b="b"/>
            <a:pathLst>
              <a:path w="10389615" h="10994302">
                <a:moveTo>
                  <a:pt x="0" y="0"/>
                </a:moveTo>
                <a:lnTo>
                  <a:pt x="10389615" y="0"/>
                </a:lnTo>
                <a:lnTo>
                  <a:pt x="10389615" y="10994302"/>
                </a:lnTo>
                <a:lnTo>
                  <a:pt x="0" y="1099430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nvGrpSpPr>
          <p:cNvPr id="3" name="Group 3"/>
          <p:cNvGrpSpPr/>
          <p:nvPr/>
        </p:nvGrpSpPr>
        <p:grpSpPr>
          <a:xfrm>
            <a:off x="8023557" y="-795766"/>
            <a:ext cx="11675102" cy="11878531"/>
            <a:chOff x="0" y="0"/>
            <a:chExt cx="3074924" cy="3128502"/>
          </a:xfrm>
        </p:grpSpPr>
        <p:sp>
          <p:nvSpPr>
            <p:cNvPr id="4" name="Freeform 4"/>
            <p:cNvSpPr/>
            <p:nvPr/>
          </p:nvSpPr>
          <p:spPr>
            <a:xfrm>
              <a:off x="0" y="0"/>
              <a:ext cx="3074924" cy="3128502"/>
            </a:xfrm>
            <a:custGeom>
              <a:avLst/>
              <a:gdLst/>
              <a:ahLst/>
              <a:cxnLst/>
              <a:rect l="l" t="t" r="r" b="b"/>
              <a:pathLst>
                <a:path w="3074924" h="3128502">
                  <a:moveTo>
                    <a:pt x="33819" y="0"/>
                  </a:moveTo>
                  <a:lnTo>
                    <a:pt x="3041105" y="0"/>
                  </a:lnTo>
                  <a:cubicBezTo>
                    <a:pt x="3050074" y="0"/>
                    <a:pt x="3058676" y="3563"/>
                    <a:pt x="3065019" y="9905"/>
                  </a:cubicBezTo>
                  <a:cubicBezTo>
                    <a:pt x="3071361" y="16248"/>
                    <a:pt x="3074924" y="24849"/>
                    <a:pt x="3074924" y="33819"/>
                  </a:cubicBezTo>
                  <a:lnTo>
                    <a:pt x="3074924" y="3094683"/>
                  </a:lnTo>
                  <a:cubicBezTo>
                    <a:pt x="3074924" y="3103653"/>
                    <a:pt x="3071361" y="3112255"/>
                    <a:pt x="3065019" y="3118597"/>
                  </a:cubicBezTo>
                  <a:cubicBezTo>
                    <a:pt x="3058676" y="3124939"/>
                    <a:pt x="3050074" y="3128502"/>
                    <a:pt x="3041105" y="3128502"/>
                  </a:cubicBezTo>
                  <a:lnTo>
                    <a:pt x="33819" y="3128502"/>
                  </a:lnTo>
                  <a:cubicBezTo>
                    <a:pt x="24849" y="3128502"/>
                    <a:pt x="16248" y="3124939"/>
                    <a:pt x="9905" y="3118597"/>
                  </a:cubicBezTo>
                  <a:cubicBezTo>
                    <a:pt x="3563" y="3112255"/>
                    <a:pt x="0" y="3103653"/>
                    <a:pt x="0" y="3094683"/>
                  </a:cubicBezTo>
                  <a:lnTo>
                    <a:pt x="0" y="33819"/>
                  </a:lnTo>
                  <a:cubicBezTo>
                    <a:pt x="0" y="24849"/>
                    <a:pt x="3563" y="16248"/>
                    <a:pt x="9905" y="9905"/>
                  </a:cubicBezTo>
                  <a:cubicBezTo>
                    <a:pt x="16248" y="3563"/>
                    <a:pt x="24849" y="0"/>
                    <a:pt x="33819" y="0"/>
                  </a:cubicBezTo>
                  <a:close/>
                </a:path>
              </a:pathLst>
            </a:custGeom>
            <a:solidFill>
              <a:srgbClr val="9DC7E7"/>
            </a:solidFill>
            <a:ln w="47625" cap="rnd">
              <a:solidFill>
                <a:srgbClr val="000000"/>
              </a:solidFill>
              <a:prstDash val="solid"/>
              <a:round/>
            </a:ln>
          </p:spPr>
        </p:sp>
        <p:sp>
          <p:nvSpPr>
            <p:cNvPr id="5" name="TextBox 5"/>
            <p:cNvSpPr txBox="1"/>
            <p:nvPr/>
          </p:nvSpPr>
          <p:spPr>
            <a:xfrm>
              <a:off x="0" y="-47625"/>
              <a:ext cx="3074924" cy="3176127"/>
            </a:xfrm>
            <a:prstGeom prst="rect">
              <a:avLst/>
            </a:prstGeom>
          </p:spPr>
          <p:txBody>
            <a:bodyPr lIns="50800" tIns="50800" rIns="50800" bIns="50800" rtlCol="0" anchor="ctr"/>
            <a:lstStyle/>
            <a:p>
              <a:pPr algn="ctr">
                <a:lnSpc>
                  <a:spcPts val="3079"/>
                </a:lnSpc>
              </a:pPr>
              <a:endParaRPr/>
            </a:p>
          </p:txBody>
        </p:sp>
      </p:grpSp>
      <p:grpSp>
        <p:nvGrpSpPr>
          <p:cNvPr id="6" name="Group 6"/>
          <p:cNvGrpSpPr/>
          <p:nvPr/>
        </p:nvGrpSpPr>
        <p:grpSpPr>
          <a:xfrm>
            <a:off x="9641998" y="1028700"/>
            <a:ext cx="6914059" cy="1874806"/>
            <a:chOff x="0" y="0"/>
            <a:chExt cx="1820987" cy="493776"/>
          </a:xfrm>
        </p:grpSpPr>
        <p:sp>
          <p:nvSpPr>
            <p:cNvPr id="7" name="Freeform 7"/>
            <p:cNvSpPr/>
            <p:nvPr/>
          </p:nvSpPr>
          <p:spPr>
            <a:xfrm>
              <a:off x="0" y="0"/>
              <a:ext cx="1820987" cy="493776"/>
            </a:xfrm>
            <a:custGeom>
              <a:avLst/>
              <a:gdLst/>
              <a:ahLst/>
              <a:cxnLst/>
              <a:rect l="l" t="t" r="r" b="b"/>
              <a:pathLst>
                <a:path w="1820987" h="493776">
                  <a:moveTo>
                    <a:pt x="109734" y="0"/>
                  </a:moveTo>
                  <a:lnTo>
                    <a:pt x="1711253" y="0"/>
                  </a:lnTo>
                  <a:cubicBezTo>
                    <a:pt x="1740356" y="0"/>
                    <a:pt x="1768267" y="11561"/>
                    <a:pt x="1788846" y="32140"/>
                  </a:cubicBezTo>
                  <a:cubicBezTo>
                    <a:pt x="1809425" y="52720"/>
                    <a:pt x="1820987" y="80631"/>
                    <a:pt x="1820987" y="109734"/>
                  </a:cubicBezTo>
                  <a:lnTo>
                    <a:pt x="1820987" y="384042"/>
                  </a:lnTo>
                  <a:cubicBezTo>
                    <a:pt x="1820987" y="413145"/>
                    <a:pt x="1809425" y="441057"/>
                    <a:pt x="1788846" y="461636"/>
                  </a:cubicBezTo>
                  <a:cubicBezTo>
                    <a:pt x="1768267" y="482215"/>
                    <a:pt x="1740356" y="493776"/>
                    <a:pt x="1711253" y="493776"/>
                  </a:cubicBezTo>
                  <a:lnTo>
                    <a:pt x="109734" y="493776"/>
                  </a:lnTo>
                  <a:cubicBezTo>
                    <a:pt x="80631" y="493776"/>
                    <a:pt x="52720" y="482215"/>
                    <a:pt x="32140" y="461636"/>
                  </a:cubicBezTo>
                  <a:cubicBezTo>
                    <a:pt x="11561" y="441057"/>
                    <a:pt x="0" y="413145"/>
                    <a:pt x="0" y="384042"/>
                  </a:cubicBezTo>
                  <a:lnTo>
                    <a:pt x="0" y="109734"/>
                  </a:lnTo>
                  <a:cubicBezTo>
                    <a:pt x="0" y="80631"/>
                    <a:pt x="11561" y="52720"/>
                    <a:pt x="32140" y="32140"/>
                  </a:cubicBezTo>
                  <a:cubicBezTo>
                    <a:pt x="52720" y="11561"/>
                    <a:pt x="80631" y="0"/>
                    <a:pt x="109734" y="0"/>
                  </a:cubicBezTo>
                  <a:close/>
                </a:path>
              </a:pathLst>
            </a:custGeom>
            <a:solidFill>
              <a:srgbClr val="F8B9B8"/>
            </a:solidFill>
            <a:ln w="47625" cap="rnd">
              <a:solidFill>
                <a:srgbClr val="000000"/>
              </a:solidFill>
              <a:prstDash val="solid"/>
              <a:round/>
            </a:ln>
          </p:spPr>
        </p:sp>
        <p:sp>
          <p:nvSpPr>
            <p:cNvPr id="8" name="TextBox 8"/>
            <p:cNvSpPr txBox="1"/>
            <p:nvPr/>
          </p:nvSpPr>
          <p:spPr>
            <a:xfrm>
              <a:off x="0" y="-47625"/>
              <a:ext cx="1820987" cy="541401"/>
            </a:xfrm>
            <a:prstGeom prst="rect">
              <a:avLst/>
            </a:prstGeom>
          </p:spPr>
          <p:txBody>
            <a:bodyPr lIns="50800" tIns="50800" rIns="50800" bIns="50800" rtlCol="0" anchor="ctr"/>
            <a:lstStyle/>
            <a:p>
              <a:pPr algn="ctr">
                <a:lnSpc>
                  <a:spcPts val="3079"/>
                </a:lnSpc>
              </a:pPr>
              <a:endParaRPr/>
            </a:p>
          </p:txBody>
        </p:sp>
      </p:grpSp>
      <p:grpSp>
        <p:nvGrpSpPr>
          <p:cNvPr id="9" name="Group 9"/>
          <p:cNvGrpSpPr/>
          <p:nvPr/>
        </p:nvGrpSpPr>
        <p:grpSpPr>
          <a:xfrm rot="-95964">
            <a:off x="8716321" y="2679192"/>
            <a:ext cx="8765414" cy="1669037"/>
            <a:chOff x="0" y="0"/>
            <a:chExt cx="2308586" cy="439582"/>
          </a:xfrm>
        </p:grpSpPr>
        <p:sp>
          <p:nvSpPr>
            <p:cNvPr id="10" name="Freeform 10"/>
            <p:cNvSpPr/>
            <p:nvPr/>
          </p:nvSpPr>
          <p:spPr>
            <a:xfrm>
              <a:off x="0" y="0"/>
              <a:ext cx="2308586" cy="439582"/>
            </a:xfrm>
            <a:custGeom>
              <a:avLst/>
              <a:gdLst/>
              <a:ahLst/>
              <a:cxnLst/>
              <a:rect l="l" t="t" r="r" b="b"/>
              <a:pathLst>
                <a:path w="2308586" h="439582">
                  <a:moveTo>
                    <a:pt x="86557" y="0"/>
                  </a:moveTo>
                  <a:lnTo>
                    <a:pt x="2222029" y="0"/>
                  </a:lnTo>
                  <a:cubicBezTo>
                    <a:pt x="2269833" y="0"/>
                    <a:pt x="2308586" y="38753"/>
                    <a:pt x="2308586" y="86557"/>
                  </a:cubicBezTo>
                  <a:lnTo>
                    <a:pt x="2308586" y="353025"/>
                  </a:lnTo>
                  <a:cubicBezTo>
                    <a:pt x="2308586" y="400829"/>
                    <a:pt x="2269833" y="439582"/>
                    <a:pt x="2222029" y="439582"/>
                  </a:cubicBezTo>
                  <a:lnTo>
                    <a:pt x="86557" y="439582"/>
                  </a:lnTo>
                  <a:cubicBezTo>
                    <a:pt x="38753" y="439582"/>
                    <a:pt x="0" y="400829"/>
                    <a:pt x="0" y="353025"/>
                  </a:cubicBezTo>
                  <a:lnTo>
                    <a:pt x="0" y="86557"/>
                  </a:lnTo>
                  <a:cubicBezTo>
                    <a:pt x="0" y="38753"/>
                    <a:pt x="38753" y="0"/>
                    <a:pt x="86557" y="0"/>
                  </a:cubicBezTo>
                  <a:close/>
                </a:path>
              </a:pathLst>
            </a:custGeom>
            <a:solidFill>
              <a:srgbClr val="FCD672"/>
            </a:solidFill>
            <a:ln w="47625" cap="rnd">
              <a:solidFill>
                <a:srgbClr val="000000"/>
              </a:solidFill>
              <a:prstDash val="solid"/>
              <a:round/>
            </a:ln>
          </p:spPr>
        </p:sp>
        <p:sp>
          <p:nvSpPr>
            <p:cNvPr id="11" name="TextBox 11"/>
            <p:cNvSpPr txBox="1"/>
            <p:nvPr/>
          </p:nvSpPr>
          <p:spPr>
            <a:xfrm>
              <a:off x="0" y="-47625"/>
              <a:ext cx="2308586" cy="487207"/>
            </a:xfrm>
            <a:prstGeom prst="rect">
              <a:avLst/>
            </a:prstGeom>
          </p:spPr>
          <p:txBody>
            <a:bodyPr lIns="50800" tIns="50800" rIns="50800" bIns="50800" rtlCol="0" anchor="ctr"/>
            <a:lstStyle/>
            <a:p>
              <a:pPr algn="ctr">
                <a:lnSpc>
                  <a:spcPts val="3079"/>
                </a:lnSpc>
              </a:pPr>
              <a:endParaRPr/>
            </a:p>
          </p:txBody>
        </p:sp>
      </p:grpSp>
      <p:sp>
        <p:nvSpPr>
          <p:cNvPr id="12" name="Freeform 12"/>
          <p:cNvSpPr/>
          <p:nvPr/>
        </p:nvSpPr>
        <p:spPr>
          <a:xfrm>
            <a:off x="661710" y="3196600"/>
            <a:ext cx="6699911" cy="4673395"/>
          </a:xfrm>
          <a:custGeom>
            <a:avLst/>
            <a:gdLst/>
            <a:ahLst/>
            <a:cxnLst/>
            <a:rect l="l" t="t" r="r" b="b"/>
            <a:pathLst>
              <a:path w="6699911" h="4673395">
                <a:moveTo>
                  <a:pt x="0" y="0"/>
                </a:moveTo>
                <a:lnTo>
                  <a:pt x="6699912" y="0"/>
                </a:lnTo>
                <a:lnTo>
                  <a:pt x="6699912" y="4673395"/>
                </a:lnTo>
                <a:lnTo>
                  <a:pt x="0" y="4673395"/>
                </a:lnTo>
                <a:lnTo>
                  <a:pt x="0" y="0"/>
                </a:lnTo>
                <a:close/>
              </a:path>
            </a:pathLst>
          </a:custGeom>
          <a:blipFill>
            <a:blip r:embed="rId4"/>
            <a:stretch>
              <a:fillRect/>
            </a:stretch>
          </a:blipFill>
        </p:spPr>
      </p:sp>
      <p:sp>
        <p:nvSpPr>
          <p:cNvPr id="13" name="TextBox 13"/>
          <p:cNvSpPr txBox="1"/>
          <p:nvPr/>
        </p:nvSpPr>
        <p:spPr>
          <a:xfrm>
            <a:off x="8640741" y="4720421"/>
            <a:ext cx="8916573" cy="4321176"/>
          </a:xfrm>
          <a:prstGeom prst="rect">
            <a:avLst/>
          </a:prstGeom>
        </p:spPr>
        <p:txBody>
          <a:bodyPr lIns="0" tIns="0" rIns="0" bIns="0" rtlCol="0" anchor="t">
            <a:spAutoFit/>
          </a:bodyPr>
          <a:lstStyle/>
          <a:p>
            <a:pPr algn="just">
              <a:lnSpc>
                <a:spcPts val="4899"/>
              </a:lnSpc>
              <a:spcBef>
                <a:spcPct val="0"/>
              </a:spcBef>
            </a:pPr>
            <a:r>
              <a:rPr lang="en-US" sz="3499">
                <a:solidFill>
                  <a:srgbClr val="000000"/>
                </a:solidFill>
                <a:latin typeface="BM Hanna"/>
                <a:ea typeface="BM Hanna"/>
                <a:cs typeface="BM Hanna"/>
                <a:sym typeface="BM Hanna"/>
              </a:rPr>
              <a:t>It is an on-screen check consisting of 25 times table questions. Your child will be able to answer 3 practice questions before taking the actual check. They will then have 6 seconds to answer each question. On average, the check should take no longer than 5 minutes to complete.</a:t>
            </a:r>
          </a:p>
        </p:txBody>
      </p:sp>
      <p:sp>
        <p:nvSpPr>
          <p:cNvPr id="14" name="TextBox 14"/>
          <p:cNvSpPr txBox="1"/>
          <p:nvPr/>
        </p:nvSpPr>
        <p:spPr>
          <a:xfrm>
            <a:off x="9142549" y="1125259"/>
            <a:ext cx="7912956" cy="1203325"/>
          </a:xfrm>
          <a:prstGeom prst="rect">
            <a:avLst/>
          </a:prstGeom>
        </p:spPr>
        <p:txBody>
          <a:bodyPr lIns="0" tIns="0" rIns="0" bIns="0" rtlCol="0" anchor="t">
            <a:spAutoFit/>
          </a:bodyPr>
          <a:lstStyle/>
          <a:p>
            <a:pPr algn="ctr">
              <a:lnSpc>
                <a:spcPts val="9799"/>
              </a:lnSpc>
            </a:pPr>
            <a:r>
              <a:rPr lang="en-US" sz="6999">
                <a:solidFill>
                  <a:srgbClr val="FFFAF5"/>
                </a:solidFill>
                <a:latin typeface="BM Hanna"/>
                <a:ea typeface="BM Hanna"/>
                <a:cs typeface="BM Hanna"/>
                <a:sym typeface="BM Hanna"/>
              </a:rPr>
              <a:t>WHAT DOES IT</a:t>
            </a:r>
          </a:p>
        </p:txBody>
      </p:sp>
      <p:sp>
        <p:nvSpPr>
          <p:cNvPr id="15" name="TextBox 15"/>
          <p:cNvSpPr txBox="1"/>
          <p:nvPr/>
        </p:nvSpPr>
        <p:spPr>
          <a:xfrm rot="-77359">
            <a:off x="8598181" y="2678581"/>
            <a:ext cx="8997834" cy="1460506"/>
          </a:xfrm>
          <a:prstGeom prst="rect">
            <a:avLst/>
          </a:prstGeom>
        </p:spPr>
        <p:txBody>
          <a:bodyPr lIns="0" tIns="0" rIns="0" bIns="0" rtlCol="0" anchor="t">
            <a:spAutoFit/>
          </a:bodyPr>
          <a:lstStyle/>
          <a:p>
            <a:pPr algn="ctr">
              <a:lnSpc>
                <a:spcPts val="11899"/>
              </a:lnSpc>
            </a:pPr>
            <a:r>
              <a:rPr lang="en-US" sz="8499">
                <a:solidFill>
                  <a:srgbClr val="FFFAF5"/>
                </a:solidFill>
                <a:latin typeface="BM Hanna"/>
                <a:ea typeface="BM Hanna"/>
                <a:cs typeface="BM Hanna"/>
                <a:sym typeface="BM Hanna"/>
              </a:rPr>
              <a:t>CONSIST OF</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AF5"/>
        </a:solidFill>
        <a:effectLst/>
      </p:bgPr>
    </p:bg>
    <p:spTree>
      <p:nvGrpSpPr>
        <p:cNvPr id="1" name=""/>
        <p:cNvGrpSpPr/>
        <p:nvPr/>
      </p:nvGrpSpPr>
      <p:grpSpPr>
        <a:xfrm>
          <a:off x="0" y="0"/>
          <a:ext cx="0" cy="0"/>
          <a:chOff x="0" y="0"/>
          <a:chExt cx="0" cy="0"/>
        </a:xfrm>
      </p:grpSpPr>
      <p:sp>
        <p:nvSpPr>
          <p:cNvPr id="2" name="Freeform 2"/>
          <p:cNvSpPr/>
          <p:nvPr/>
        </p:nvSpPr>
        <p:spPr>
          <a:xfrm>
            <a:off x="-557711" y="-353651"/>
            <a:ext cx="10389615" cy="10994302"/>
          </a:xfrm>
          <a:custGeom>
            <a:avLst/>
            <a:gdLst/>
            <a:ahLst/>
            <a:cxnLst/>
            <a:rect l="l" t="t" r="r" b="b"/>
            <a:pathLst>
              <a:path w="10389615" h="10994302">
                <a:moveTo>
                  <a:pt x="0" y="0"/>
                </a:moveTo>
                <a:lnTo>
                  <a:pt x="10389615" y="0"/>
                </a:lnTo>
                <a:lnTo>
                  <a:pt x="10389615" y="10994302"/>
                </a:lnTo>
                <a:lnTo>
                  <a:pt x="0" y="1099430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nvGrpSpPr>
          <p:cNvPr id="3" name="Group 3"/>
          <p:cNvGrpSpPr/>
          <p:nvPr/>
        </p:nvGrpSpPr>
        <p:grpSpPr>
          <a:xfrm>
            <a:off x="8023557" y="-795766"/>
            <a:ext cx="11675102" cy="11878531"/>
            <a:chOff x="0" y="0"/>
            <a:chExt cx="3074924" cy="3128502"/>
          </a:xfrm>
        </p:grpSpPr>
        <p:sp>
          <p:nvSpPr>
            <p:cNvPr id="4" name="Freeform 4"/>
            <p:cNvSpPr/>
            <p:nvPr/>
          </p:nvSpPr>
          <p:spPr>
            <a:xfrm>
              <a:off x="0" y="0"/>
              <a:ext cx="3074924" cy="3128502"/>
            </a:xfrm>
            <a:custGeom>
              <a:avLst/>
              <a:gdLst/>
              <a:ahLst/>
              <a:cxnLst/>
              <a:rect l="l" t="t" r="r" b="b"/>
              <a:pathLst>
                <a:path w="3074924" h="3128502">
                  <a:moveTo>
                    <a:pt x="33819" y="0"/>
                  </a:moveTo>
                  <a:lnTo>
                    <a:pt x="3041105" y="0"/>
                  </a:lnTo>
                  <a:cubicBezTo>
                    <a:pt x="3050074" y="0"/>
                    <a:pt x="3058676" y="3563"/>
                    <a:pt x="3065019" y="9905"/>
                  </a:cubicBezTo>
                  <a:cubicBezTo>
                    <a:pt x="3071361" y="16248"/>
                    <a:pt x="3074924" y="24849"/>
                    <a:pt x="3074924" y="33819"/>
                  </a:cubicBezTo>
                  <a:lnTo>
                    <a:pt x="3074924" y="3094683"/>
                  </a:lnTo>
                  <a:cubicBezTo>
                    <a:pt x="3074924" y="3103653"/>
                    <a:pt x="3071361" y="3112255"/>
                    <a:pt x="3065019" y="3118597"/>
                  </a:cubicBezTo>
                  <a:cubicBezTo>
                    <a:pt x="3058676" y="3124939"/>
                    <a:pt x="3050074" y="3128502"/>
                    <a:pt x="3041105" y="3128502"/>
                  </a:cubicBezTo>
                  <a:lnTo>
                    <a:pt x="33819" y="3128502"/>
                  </a:lnTo>
                  <a:cubicBezTo>
                    <a:pt x="24849" y="3128502"/>
                    <a:pt x="16248" y="3124939"/>
                    <a:pt x="9905" y="3118597"/>
                  </a:cubicBezTo>
                  <a:cubicBezTo>
                    <a:pt x="3563" y="3112255"/>
                    <a:pt x="0" y="3103653"/>
                    <a:pt x="0" y="3094683"/>
                  </a:cubicBezTo>
                  <a:lnTo>
                    <a:pt x="0" y="33819"/>
                  </a:lnTo>
                  <a:cubicBezTo>
                    <a:pt x="0" y="24849"/>
                    <a:pt x="3563" y="16248"/>
                    <a:pt x="9905" y="9905"/>
                  </a:cubicBezTo>
                  <a:cubicBezTo>
                    <a:pt x="16248" y="3563"/>
                    <a:pt x="24849" y="0"/>
                    <a:pt x="33819" y="0"/>
                  </a:cubicBezTo>
                  <a:close/>
                </a:path>
              </a:pathLst>
            </a:custGeom>
            <a:solidFill>
              <a:srgbClr val="9DC7E7"/>
            </a:solidFill>
            <a:ln w="47625" cap="rnd">
              <a:solidFill>
                <a:srgbClr val="000000"/>
              </a:solidFill>
              <a:prstDash val="solid"/>
              <a:round/>
            </a:ln>
          </p:spPr>
        </p:sp>
        <p:sp>
          <p:nvSpPr>
            <p:cNvPr id="5" name="TextBox 5"/>
            <p:cNvSpPr txBox="1"/>
            <p:nvPr/>
          </p:nvSpPr>
          <p:spPr>
            <a:xfrm>
              <a:off x="0" y="-47625"/>
              <a:ext cx="3074924" cy="3176127"/>
            </a:xfrm>
            <a:prstGeom prst="rect">
              <a:avLst/>
            </a:prstGeom>
          </p:spPr>
          <p:txBody>
            <a:bodyPr lIns="50800" tIns="50800" rIns="50800" bIns="50800" rtlCol="0" anchor="ctr"/>
            <a:lstStyle/>
            <a:p>
              <a:pPr algn="ctr">
                <a:lnSpc>
                  <a:spcPts val="3079"/>
                </a:lnSpc>
              </a:pPr>
              <a:endParaRPr/>
            </a:p>
          </p:txBody>
        </p:sp>
      </p:grpSp>
      <p:grpSp>
        <p:nvGrpSpPr>
          <p:cNvPr id="6" name="Group 6"/>
          <p:cNvGrpSpPr/>
          <p:nvPr/>
        </p:nvGrpSpPr>
        <p:grpSpPr>
          <a:xfrm>
            <a:off x="9641998" y="1028700"/>
            <a:ext cx="6914059" cy="1874806"/>
            <a:chOff x="0" y="0"/>
            <a:chExt cx="1820987" cy="493776"/>
          </a:xfrm>
        </p:grpSpPr>
        <p:sp>
          <p:nvSpPr>
            <p:cNvPr id="7" name="Freeform 7"/>
            <p:cNvSpPr/>
            <p:nvPr/>
          </p:nvSpPr>
          <p:spPr>
            <a:xfrm>
              <a:off x="0" y="0"/>
              <a:ext cx="1820987" cy="493776"/>
            </a:xfrm>
            <a:custGeom>
              <a:avLst/>
              <a:gdLst/>
              <a:ahLst/>
              <a:cxnLst/>
              <a:rect l="l" t="t" r="r" b="b"/>
              <a:pathLst>
                <a:path w="1820987" h="493776">
                  <a:moveTo>
                    <a:pt x="109734" y="0"/>
                  </a:moveTo>
                  <a:lnTo>
                    <a:pt x="1711253" y="0"/>
                  </a:lnTo>
                  <a:cubicBezTo>
                    <a:pt x="1740356" y="0"/>
                    <a:pt x="1768267" y="11561"/>
                    <a:pt x="1788846" y="32140"/>
                  </a:cubicBezTo>
                  <a:cubicBezTo>
                    <a:pt x="1809425" y="52720"/>
                    <a:pt x="1820987" y="80631"/>
                    <a:pt x="1820987" y="109734"/>
                  </a:cubicBezTo>
                  <a:lnTo>
                    <a:pt x="1820987" y="384042"/>
                  </a:lnTo>
                  <a:cubicBezTo>
                    <a:pt x="1820987" y="413145"/>
                    <a:pt x="1809425" y="441057"/>
                    <a:pt x="1788846" y="461636"/>
                  </a:cubicBezTo>
                  <a:cubicBezTo>
                    <a:pt x="1768267" y="482215"/>
                    <a:pt x="1740356" y="493776"/>
                    <a:pt x="1711253" y="493776"/>
                  </a:cubicBezTo>
                  <a:lnTo>
                    <a:pt x="109734" y="493776"/>
                  </a:lnTo>
                  <a:cubicBezTo>
                    <a:pt x="80631" y="493776"/>
                    <a:pt x="52720" y="482215"/>
                    <a:pt x="32140" y="461636"/>
                  </a:cubicBezTo>
                  <a:cubicBezTo>
                    <a:pt x="11561" y="441057"/>
                    <a:pt x="0" y="413145"/>
                    <a:pt x="0" y="384042"/>
                  </a:cubicBezTo>
                  <a:lnTo>
                    <a:pt x="0" y="109734"/>
                  </a:lnTo>
                  <a:cubicBezTo>
                    <a:pt x="0" y="80631"/>
                    <a:pt x="11561" y="52720"/>
                    <a:pt x="32140" y="32140"/>
                  </a:cubicBezTo>
                  <a:cubicBezTo>
                    <a:pt x="52720" y="11561"/>
                    <a:pt x="80631" y="0"/>
                    <a:pt x="109734" y="0"/>
                  </a:cubicBezTo>
                  <a:close/>
                </a:path>
              </a:pathLst>
            </a:custGeom>
            <a:solidFill>
              <a:srgbClr val="F8B9B8"/>
            </a:solidFill>
            <a:ln w="47625" cap="rnd">
              <a:solidFill>
                <a:srgbClr val="000000"/>
              </a:solidFill>
              <a:prstDash val="solid"/>
              <a:round/>
            </a:ln>
          </p:spPr>
        </p:sp>
        <p:sp>
          <p:nvSpPr>
            <p:cNvPr id="8" name="TextBox 8"/>
            <p:cNvSpPr txBox="1"/>
            <p:nvPr/>
          </p:nvSpPr>
          <p:spPr>
            <a:xfrm>
              <a:off x="0" y="-47625"/>
              <a:ext cx="1820987" cy="541401"/>
            </a:xfrm>
            <a:prstGeom prst="rect">
              <a:avLst/>
            </a:prstGeom>
          </p:spPr>
          <p:txBody>
            <a:bodyPr lIns="50800" tIns="50800" rIns="50800" bIns="50800" rtlCol="0" anchor="ctr"/>
            <a:lstStyle/>
            <a:p>
              <a:pPr algn="ctr">
                <a:lnSpc>
                  <a:spcPts val="3079"/>
                </a:lnSpc>
              </a:pPr>
              <a:endParaRPr/>
            </a:p>
          </p:txBody>
        </p:sp>
      </p:grpSp>
      <p:grpSp>
        <p:nvGrpSpPr>
          <p:cNvPr id="9" name="Group 9"/>
          <p:cNvGrpSpPr/>
          <p:nvPr/>
        </p:nvGrpSpPr>
        <p:grpSpPr>
          <a:xfrm rot="-95964">
            <a:off x="8718568" y="2679161"/>
            <a:ext cx="8765414" cy="1830054"/>
            <a:chOff x="0" y="0"/>
            <a:chExt cx="2308586" cy="481990"/>
          </a:xfrm>
        </p:grpSpPr>
        <p:sp>
          <p:nvSpPr>
            <p:cNvPr id="10" name="Freeform 10"/>
            <p:cNvSpPr/>
            <p:nvPr/>
          </p:nvSpPr>
          <p:spPr>
            <a:xfrm>
              <a:off x="0" y="0"/>
              <a:ext cx="2308586" cy="481990"/>
            </a:xfrm>
            <a:custGeom>
              <a:avLst/>
              <a:gdLst/>
              <a:ahLst/>
              <a:cxnLst/>
              <a:rect l="l" t="t" r="r" b="b"/>
              <a:pathLst>
                <a:path w="2308586" h="481990">
                  <a:moveTo>
                    <a:pt x="86557" y="0"/>
                  </a:moveTo>
                  <a:lnTo>
                    <a:pt x="2222029" y="0"/>
                  </a:lnTo>
                  <a:cubicBezTo>
                    <a:pt x="2269833" y="0"/>
                    <a:pt x="2308586" y="38753"/>
                    <a:pt x="2308586" y="86557"/>
                  </a:cubicBezTo>
                  <a:lnTo>
                    <a:pt x="2308586" y="395433"/>
                  </a:lnTo>
                  <a:cubicBezTo>
                    <a:pt x="2308586" y="443237"/>
                    <a:pt x="2269833" y="481990"/>
                    <a:pt x="2222029" y="481990"/>
                  </a:cubicBezTo>
                  <a:lnTo>
                    <a:pt x="86557" y="481990"/>
                  </a:lnTo>
                  <a:cubicBezTo>
                    <a:pt x="38753" y="481990"/>
                    <a:pt x="0" y="443237"/>
                    <a:pt x="0" y="395433"/>
                  </a:cubicBezTo>
                  <a:lnTo>
                    <a:pt x="0" y="86557"/>
                  </a:lnTo>
                  <a:cubicBezTo>
                    <a:pt x="0" y="38753"/>
                    <a:pt x="38753" y="0"/>
                    <a:pt x="86557" y="0"/>
                  </a:cubicBezTo>
                  <a:close/>
                </a:path>
              </a:pathLst>
            </a:custGeom>
            <a:solidFill>
              <a:srgbClr val="FCD672"/>
            </a:solidFill>
            <a:ln w="47625" cap="rnd">
              <a:solidFill>
                <a:srgbClr val="000000"/>
              </a:solidFill>
              <a:prstDash val="solid"/>
              <a:round/>
            </a:ln>
          </p:spPr>
        </p:sp>
        <p:sp>
          <p:nvSpPr>
            <p:cNvPr id="11" name="TextBox 11"/>
            <p:cNvSpPr txBox="1"/>
            <p:nvPr/>
          </p:nvSpPr>
          <p:spPr>
            <a:xfrm>
              <a:off x="0" y="-47625"/>
              <a:ext cx="2308586" cy="529615"/>
            </a:xfrm>
            <a:prstGeom prst="rect">
              <a:avLst/>
            </a:prstGeom>
          </p:spPr>
          <p:txBody>
            <a:bodyPr lIns="50800" tIns="50800" rIns="50800" bIns="50800" rtlCol="0" anchor="ctr"/>
            <a:lstStyle/>
            <a:p>
              <a:pPr algn="ctr">
                <a:lnSpc>
                  <a:spcPts val="3079"/>
                </a:lnSpc>
              </a:pPr>
              <a:endParaRPr/>
            </a:p>
          </p:txBody>
        </p:sp>
      </p:grpSp>
      <p:sp>
        <p:nvSpPr>
          <p:cNvPr id="12" name="TextBox 12"/>
          <p:cNvSpPr txBox="1"/>
          <p:nvPr/>
        </p:nvSpPr>
        <p:spPr>
          <a:xfrm>
            <a:off x="9142549" y="1153834"/>
            <a:ext cx="7912956" cy="929639"/>
          </a:xfrm>
          <a:prstGeom prst="rect">
            <a:avLst/>
          </a:prstGeom>
        </p:spPr>
        <p:txBody>
          <a:bodyPr lIns="0" tIns="0" rIns="0" bIns="0" rtlCol="0" anchor="t">
            <a:spAutoFit/>
          </a:bodyPr>
          <a:lstStyle/>
          <a:p>
            <a:pPr algn="ctr">
              <a:lnSpc>
                <a:spcPts val="7560"/>
              </a:lnSpc>
            </a:pPr>
            <a:r>
              <a:rPr lang="en-US" sz="5400">
                <a:solidFill>
                  <a:srgbClr val="FFFAF5"/>
                </a:solidFill>
                <a:latin typeface="BM Hanna"/>
                <a:ea typeface="BM Hanna"/>
                <a:cs typeface="BM Hanna"/>
                <a:sym typeface="BM Hanna"/>
              </a:rPr>
              <a:t>WHAT IF MY CHILD</a:t>
            </a:r>
          </a:p>
        </p:txBody>
      </p:sp>
      <p:sp>
        <p:nvSpPr>
          <p:cNvPr id="13" name="TextBox 13"/>
          <p:cNvSpPr txBox="1"/>
          <p:nvPr/>
        </p:nvSpPr>
        <p:spPr>
          <a:xfrm rot="-77359">
            <a:off x="8603332" y="2745197"/>
            <a:ext cx="8997834" cy="1784984"/>
          </a:xfrm>
          <a:prstGeom prst="rect">
            <a:avLst/>
          </a:prstGeom>
        </p:spPr>
        <p:txBody>
          <a:bodyPr lIns="0" tIns="0" rIns="0" bIns="0" rtlCol="0" anchor="t">
            <a:spAutoFit/>
          </a:bodyPr>
          <a:lstStyle/>
          <a:p>
            <a:pPr algn="ctr">
              <a:lnSpc>
                <a:spcPts val="7140"/>
              </a:lnSpc>
            </a:pPr>
            <a:r>
              <a:rPr lang="en-US" sz="5100">
                <a:solidFill>
                  <a:srgbClr val="FFFAF5"/>
                </a:solidFill>
                <a:latin typeface="BM Hanna"/>
                <a:ea typeface="BM Hanna"/>
                <a:cs typeface="BM Hanna"/>
                <a:sym typeface="BM Hanna"/>
              </a:rPr>
              <a:t>CANNOT ACCESS THE CHECK?</a:t>
            </a:r>
          </a:p>
        </p:txBody>
      </p:sp>
      <p:sp>
        <p:nvSpPr>
          <p:cNvPr id="14" name="TextBox 14"/>
          <p:cNvSpPr txBox="1"/>
          <p:nvPr/>
        </p:nvSpPr>
        <p:spPr>
          <a:xfrm>
            <a:off x="8640741" y="4729946"/>
            <a:ext cx="8916573" cy="4481196"/>
          </a:xfrm>
          <a:prstGeom prst="rect">
            <a:avLst/>
          </a:prstGeom>
        </p:spPr>
        <p:txBody>
          <a:bodyPr lIns="0" tIns="0" rIns="0" bIns="0" rtlCol="0" anchor="t">
            <a:spAutoFit/>
          </a:bodyPr>
          <a:lstStyle/>
          <a:p>
            <a:pPr algn="just">
              <a:lnSpc>
                <a:spcPts val="4479"/>
              </a:lnSpc>
              <a:spcBef>
                <a:spcPct val="0"/>
              </a:spcBef>
            </a:pPr>
            <a:r>
              <a:rPr lang="en-US" sz="3199">
                <a:solidFill>
                  <a:srgbClr val="000000"/>
                </a:solidFill>
                <a:latin typeface="BM Hanna"/>
                <a:ea typeface="BM Hanna"/>
                <a:cs typeface="BM Hanna"/>
                <a:sym typeface="BM Hanna"/>
              </a:rPr>
              <a:t>There are several access arrangements available for the check, which can be used to support pupils with specific needs. Your child’s teacher will ensure that the access arrangements are appropriate for your child before they take the check in June. The check has been designed so that it is inclusive and accessible to as many children as possible.</a:t>
            </a:r>
          </a:p>
        </p:txBody>
      </p:sp>
      <p:sp>
        <p:nvSpPr>
          <p:cNvPr id="15" name="TextBox 15"/>
          <p:cNvSpPr txBox="1"/>
          <p:nvPr/>
        </p:nvSpPr>
        <p:spPr>
          <a:xfrm>
            <a:off x="1028700" y="3198495"/>
            <a:ext cx="5545415" cy="3813811"/>
          </a:xfrm>
          <a:prstGeom prst="rect">
            <a:avLst/>
          </a:prstGeom>
        </p:spPr>
        <p:txBody>
          <a:bodyPr lIns="0" tIns="0" rIns="0" bIns="0" rtlCol="0" anchor="t">
            <a:spAutoFit/>
          </a:bodyPr>
          <a:lstStyle/>
          <a:p>
            <a:pPr algn="ctr">
              <a:lnSpc>
                <a:spcPts val="5039"/>
              </a:lnSpc>
              <a:spcBef>
                <a:spcPct val="0"/>
              </a:spcBef>
            </a:pPr>
            <a:r>
              <a:rPr lang="en-US" sz="3599">
                <a:solidFill>
                  <a:srgbClr val="000000"/>
                </a:solidFill>
                <a:latin typeface="BM Hanna"/>
                <a:ea typeface="BM Hanna"/>
                <a:cs typeface="BM Hanna"/>
                <a:sym typeface="BM Hanna"/>
              </a:rPr>
              <a:t>If you have any concerns about your child accessing the check, you should discuss this with your child’s teacher or headteacher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AF5"/>
        </a:solidFill>
        <a:effectLst/>
      </p:bgPr>
    </p:bg>
    <p:spTree>
      <p:nvGrpSpPr>
        <p:cNvPr id="1" name=""/>
        <p:cNvGrpSpPr/>
        <p:nvPr/>
      </p:nvGrpSpPr>
      <p:grpSpPr>
        <a:xfrm>
          <a:off x="0" y="0"/>
          <a:ext cx="0" cy="0"/>
          <a:chOff x="0" y="0"/>
          <a:chExt cx="0" cy="0"/>
        </a:xfrm>
      </p:grpSpPr>
      <p:sp>
        <p:nvSpPr>
          <p:cNvPr id="2" name="Freeform 2"/>
          <p:cNvSpPr/>
          <p:nvPr/>
        </p:nvSpPr>
        <p:spPr>
          <a:xfrm>
            <a:off x="-557711" y="-353651"/>
            <a:ext cx="10389615" cy="10994302"/>
          </a:xfrm>
          <a:custGeom>
            <a:avLst/>
            <a:gdLst/>
            <a:ahLst/>
            <a:cxnLst/>
            <a:rect l="l" t="t" r="r" b="b"/>
            <a:pathLst>
              <a:path w="10389615" h="10994302">
                <a:moveTo>
                  <a:pt x="0" y="0"/>
                </a:moveTo>
                <a:lnTo>
                  <a:pt x="10389615" y="0"/>
                </a:lnTo>
                <a:lnTo>
                  <a:pt x="10389615" y="10994302"/>
                </a:lnTo>
                <a:lnTo>
                  <a:pt x="0" y="1099430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nvGrpSpPr>
          <p:cNvPr id="3" name="Group 3"/>
          <p:cNvGrpSpPr/>
          <p:nvPr/>
        </p:nvGrpSpPr>
        <p:grpSpPr>
          <a:xfrm>
            <a:off x="8023557" y="-795766"/>
            <a:ext cx="11675102" cy="11878531"/>
            <a:chOff x="0" y="0"/>
            <a:chExt cx="3074924" cy="3128502"/>
          </a:xfrm>
        </p:grpSpPr>
        <p:sp>
          <p:nvSpPr>
            <p:cNvPr id="4" name="Freeform 4"/>
            <p:cNvSpPr/>
            <p:nvPr/>
          </p:nvSpPr>
          <p:spPr>
            <a:xfrm>
              <a:off x="0" y="0"/>
              <a:ext cx="3074924" cy="3128502"/>
            </a:xfrm>
            <a:custGeom>
              <a:avLst/>
              <a:gdLst/>
              <a:ahLst/>
              <a:cxnLst/>
              <a:rect l="l" t="t" r="r" b="b"/>
              <a:pathLst>
                <a:path w="3074924" h="3128502">
                  <a:moveTo>
                    <a:pt x="33819" y="0"/>
                  </a:moveTo>
                  <a:lnTo>
                    <a:pt x="3041105" y="0"/>
                  </a:lnTo>
                  <a:cubicBezTo>
                    <a:pt x="3050074" y="0"/>
                    <a:pt x="3058676" y="3563"/>
                    <a:pt x="3065019" y="9905"/>
                  </a:cubicBezTo>
                  <a:cubicBezTo>
                    <a:pt x="3071361" y="16248"/>
                    <a:pt x="3074924" y="24849"/>
                    <a:pt x="3074924" y="33819"/>
                  </a:cubicBezTo>
                  <a:lnTo>
                    <a:pt x="3074924" y="3094683"/>
                  </a:lnTo>
                  <a:cubicBezTo>
                    <a:pt x="3074924" y="3103653"/>
                    <a:pt x="3071361" y="3112255"/>
                    <a:pt x="3065019" y="3118597"/>
                  </a:cubicBezTo>
                  <a:cubicBezTo>
                    <a:pt x="3058676" y="3124939"/>
                    <a:pt x="3050074" y="3128502"/>
                    <a:pt x="3041105" y="3128502"/>
                  </a:cubicBezTo>
                  <a:lnTo>
                    <a:pt x="33819" y="3128502"/>
                  </a:lnTo>
                  <a:cubicBezTo>
                    <a:pt x="24849" y="3128502"/>
                    <a:pt x="16248" y="3124939"/>
                    <a:pt x="9905" y="3118597"/>
                  </a:cubicBezTo>
                  <a:cubicBezTo>
                    <a:pt x="3563" y="3112255"/>
                    <a:pt x="0" y="3103653"/>
                    <a:pt x="0" y="3094683"/>
                  </a:cubicBezTo>
                  <a:lnTo>
                    <a:pt x="0" y="33819"/>
                  </a:lnTo>
                  <a:cubicBezTo>
                    <a:pt x="0" y="24849"/>
                    <a:pt x="3563" y="16248"/>
                    <a:pt x="9905" y="9905"/>
                  </a:cubicBezTo>
                  <a:cubicBezTo>
                    <a:pt x="16248" y="3563"/>
                    <a:pt x="24849" y="0"/>
                    <a:pt x="33819" y="0"/>
                  </a:cubicBezTo>
                  <a:close/>
                </a:path>
              </a:pathLst>
            </a:custGeom>
            <a:solidFill>
              <a:srgbClr val="9DC7E7"/>
            </a:solidFill>
            <a:ln w="47625" cap="rnd">
              <a:solidFill>
                <a:srgbClr val="000000"/>
              </a:solidFill>
              <a:prstDash val="solid"/>
              <a:round/>
            </a:ln>
          </p:spPr>
        </p:sp>
        <p:sp>
          <p:nvSpPr>
            <p:cNvPr id="5" name="TextBox 5"/>
            <p:cNvSpPr txBox="1"/>
            <p:nvPr/>
          </p:nvSpPr>
          <p:spPr>
            <a:xfrm>
              <a:off x="0" y="-47625"/>
              <a:ext cx="3074924" cy="3176127"/>
            </a:xfrm>
            <a:prstGeom prst="rect">
              <a:avLst/>
            </a:prstGeom>
          </p:spPr>
          <p:txBody>
            <a:bodyPr lIns="50800" tIns="50800" rIns="50800" bIns="50800" rtlCol="0" anchor="ctr"/>
            <a:lstStyle/>
            <a:p>
              <a:pPr algn="ctr">
                <a:lnSpc>
                  <a:spcPts val="3079"/>
                </a:lnSpc>
              </a:pPr>
              <a:endParaRPr/>
            </a:p>
          </p:txBody>
        </p:sp>
      </p:grpSp>
      <p:grpSp>
        <p:nvGrpSpPr>
          <p:cNvPr id="6" name="Group 6"/>
          <p:cNvGrpSpPr/>
          <p:nvPr/>
        </p:nvGrpSpPr>
        <p:grpSpPr>
          <a:xfrm>
            <a:off x="9641998" y="1028700"/>
            <a:ext cx="6914059" cy="1874806"/>
            <a:chOff x="0" y="0"/>
            <a:chExt cx="1820987" cy="493776"/>
          </a:xfrm>
        </p:grpSpPr>
        <p:sp>
          <p:nvSpPr>
            <p:cNvPr id="7" name="Freeform 7"/>
            <p:cNvSpPr/>
            <p:nvPr/>
          </p:nvSpPr>
          <p:spPr>
            <a:xfrm>
              <a:off x="0" y="0"/>
              <a:ext cx="1820987" cy="493776"/>
            </a:xfrm>
            <a:custGeom>
              <a:avLst/>
              <a:gdLst/>
              <a:ahLst/>
              <a:cxnLst/>
              <a:rect l="l" t="t" r="r" b="b"/>
              <a:pathLst>
                <a:path w="1820987" h="493776">
                  <a:moveTo>
                    <a:pt x="109734" y="0"/>
                  </a:moveTo>
                  <a:lnTo>
                    <a:pt x="1711253" y="0"/>
                  </a:lnTo>
                  <a:cubicBezTo>
                    <a:pt x="1740356" y="0"/>
                    <a:pt x="1768267" y="11561"/>
                    <a:pt x="1788846" y="32140"/>
                  </a:cubicBezTo>
                  <a:cubicBezTo>
                    <a:pt x="1809425" y="52720"/>
                    <a:pt x="1820987" y="80631"/>
                    <a:pt x="1820987" y="109734"/>
                  </a:cubicBezTo>
                  <a:lnTo>
                    <a:pt x="1820987" y="384042"/>
                  </a:lnTo>
                  <a:cubicBezTo>
                    <a:pt x="1820987" y="413145"/>
                    <a:pt x="1809425" y="441057"/>
                    <a:pt x="1788846" y="461636"/>
                  </a:cubicBezTo>
                  <a:cubicBezTo>
                    <a:pt x="1768267" y="482215"/>
                    <a:pt x="1740356" y="493776"/>
                    <a:pt x="1711253" y="493776"/>
                  </a:cubicBezTo>
                  <a:lnTo>
                    <a:pt x="109734" y="493776"/>
                  </a:lnTo>
                  <a:cubicBezTo>
                    <a:pt x="80631" y="493776"/>
                    <a:pt x="52720" y="482215"/>
                    <a:pt x="32140" y="461636"/>
                  </a:cubicBezTo>
                  <a:cubicBezTo>
                    <a:pt x="11561" y="441057"/>
                    <a:pt x="0" y="413145"/>
                    <a:pt x="0" y="384042"/>
                  </a:cubicBezTo>
                  <a:lnTo>
                    <a:pt x="0" y="109734"/>
                  </a:lnTo>
                  <a:cubicBezTo>
                    <a:pt x="0" y="80631"/>
                    <a:pt x="11561" y="52720"/>
                    <a:pt x="32140" y="32140"/>
                  </a:cubicBezTo>
                  <a:cubicBezTo>
                    <a:pt x="52720" y="11561"/>
                    <a:pt x="80631" y="0"/>
                    <a:pt x="109734" y="0"/>
                  </a:cubicBezTo>
                  <a:close/>
                </a:path>
              </a:pathLst>
            </a:custGeom>
            <a:solidFill>
              <a:srgbClr val="F8B9B8"/>
            </a:solidFill>
            <a:ln w="47625" cap="rnd">
              <a:solidFill>
                <a:srgbClr val="000000"/>
              </a:solidFill>
              <a:prstDash val="solid"/>
              <a:round/>
            </a:ln>
          </p:spPr>
        </p:sp>
        <p:sp>
          <p:nvSpPr>
            <p:cNvPr id="8" name="TextBox 8"/>
            <p:cNvSpPr txBox="1"/>
            <p:nvPr/>
          </p:nvSpPr>
          <p:spPr>
            <a:xfrm>
              <a:off x="0" y="-47625"/>
              <a:ext cx="1820987" cy="541401"/>
            </a:xfrm>
            <a:prstGeom prst="rect">
              <a:avLst/>
            </a:prstGeom>
          </p:spPr>
          <p:txBody>
            <a:bodyPr lIns="50800" tIns="50800" rIns="50800" bIns="50800" rtlCol="0" anchor="ctr"/>
            <a:lstStyle/>
            <a:p>
              <a:pPr algn="ctr">
                <a:lnSpc>
                  <a:spcPts val="3079"/>
                </a:lnSpc>
              </a:pPr>
              <a:endParaRPr/>
            </a:p>
          </p:txBody>
        </p:sp>
      </p:grpSp>
      <p:grpSp>
        <p:nvGrpSpPr>
          <p:cNvPr id="9" name="Group 9"/>
          <p:cNvGrpSpPr/>
          <p:nvPr/>
        </p:nvGrpSpPr>
        <p:grpSpPr>
          <a:xfrm rot="-95964">
            <a:off x="8718568" y="2679161"/>
            <a:ext cx="8765414" cy="1830054"/>
            <a:chOff x="0" y="0"/>
            <a:chExt cx="2308586" cy="481990"/>
          </a:xfrm>
        </p:grpSpPr>
        <p:sp>
          <p:nvSpPr>
            <p:cNvPr id="10" name="Freeform 10"/>
            <p:cNvSpPr/>
            <p:nvPr/>
          </p:nvSpPr>
          <p:spPr>
            <a:xfrm>
              <a:off x="0" y="0"/>
              <a:ext cx="2308586" cy="481990"/>
            </a:xfrm>
            <a:custGeom>
              <a:avLst/>
              <a:gdLst/>
              <a:ahLst/>
              <a:cxnLst/>
              <a:rect l="l" t="t" r="r" b="b"/>
              <a:pathLst>
                <a:path w="2308586" h="481990">
                  <a:moveTo>
                    <a:pt x="86557" y="0"/>
                  </a:moveTo>
                  <a:lnTo>
                    <a:pt x="2222029" y="0"/>
                  </a:lnTo>
                  <a:cubicBezTo>
                    <a:pt x="2269833" y="0"/>
                    <a:pt x="2308586" y="38753"/>
                    <a:pt x="2308586" y="86557"/>
                  </a:cubicBezTo>
                  <a:lnTo>
                    <a:pt x="2308586" y="395433"/>
                  </a:lnTo>
                  <a:cubicBezTo>
                    <a:pt x="2308586" y="443237"/>
                    <a:pt x="2269833" y="481990"/>
                    <a:pt x="2222029" y="481990"/>
                  </a:cubicBezTo>
                  <a:lnTo>
                    <a:pt x="86557" y="481990"/>
                  </a:lnTo>
                  <a:cubicBezTo>
                    <a:pt x="38753" y="481990"/>
                    <a:pt x="0" y="443237"/>
                    <a:pt x="0" y="395433"/>
                  </a:cubicBezTo>
                  <a:lnTo>
                    <a:pt x="0" y="86557"/>
                  </a:lnTo>
                  <a:cubicBezTo>
                    <a:pt x="0" y="38753"/>
                    <a:pt x="38753" y="0"/>
                    <a:pt x="86557" y="0"/>
                  </a:cubicBezTo>
                  <a:close/>
                </a:path>
              </a:pathLst>
            </a:custGeom>
            <a:solidFill>
              <a:srgbClr val="FCD672"/>
            </a:solidFill>
            <a:ln w="47625" cap="rnd">
              <a:solidFill>
                <a:srgbClr val="000000"/>
              </a:solidFill>
              <a:prstDash val="solid"/>
              <a:round/>
            </a:ln>
          </p:spPr>
        </p:sp>
        <p:sp>
          <p:nvSpPr>
            <p:cNvPr id="11" name="TextBox 11"/>
            <p:cNvSpPr txBox="1"/>
            <p:nvPr/>
          </p:nvSpPr>
          <p:spPr>
            <a:xfrm>
              <a:off x="0" y="-47625"/>
              <a:ext cx="2308586" cy="529615"/>
            </a:xfrm>
            <a:prstGeom prst="rect">
              <a:avLst/>
            </a:prstGeom>
          </p:spPr>
          <p:txBody>
            <a:bodyPr lIns="50800" tIns="50800" rIns="50800" bIns="50800" rtlCol="0" anchor="ctr"/>
            <a:lstStyle/>
            <a:p>
              <a:pPr algn="ctr">
                <a:lnSpc>
                  <a:spcPts val="3079"/>
                </a:lnSpc>
              </a:pPr>
              <a:endParaRPr/>
            </a:p>
          </p:txBody>
        </p:sp>
      </p:grpSp>
      <p:sp>
        <p:nvSpPr>
          <p:cNvPr id="12" name="TextBox 12"/>
          <p:cNvSpPr txBox="1"/>
          <p:nvPr/>
        </p:nvSpPr>
        <p:spPr>
          <a:xfrm>
            <a:off x="9142549" y="1153834"/>
            <a:ext cx="7912956" cy="929639"/>
          </a:xfrm>
          <a:prstGeom prst="rect">
            <a:avLst/>
          </a:prstGeom>
        </p:spPr>
        <p:txBody>
          <a:bodyPr lIns="0" tIns="0" rIns="0" bIns="0" rtlCol="0" anchor="t">
            <a:spAutoFit/>
          </a:bodyPr>
          <a:lstStyle/>
          <a:p>
            <a:pPr algn="ctr">
              <a:lnSpc>
                <a:spcPts val="7560"/>
              </a:lnSpc>
            </a:pPr>
            <a:r>
              <a:rPr lang="en-US" sz="5400">
                <a:solidFill>
                  <a:srgbClr val="FFFAF5"/>
                </a:solidFill>
                <a:latin typeface="BM Hanna"/>
                <a:ea typeface="BM Hanna"/>
                <a:cs typeface="BM Hanna"/>
                <a:sym typeface="BM Hanna"/>
              </a:rPr>
              <a:t>WHAT IF MY CHILD</a:t>
            </a:r>
          </a:p>
        </p:txBody>
      </p:sp>
      <p:sp>
        <p:nvSpPr>
          <p:cNvPr id="13" name="TextBox 13"/>
          <p:cNvSpPr txBox="1"/>
          <p:nvPr/>
        </p:nvSpPr>
        <p:spPr>
          <a:xfrm rot="-77359">
            <a:off x="8603332" y="2745197"/>
            <a:ext cx="8997834" cy="1784984"/>
          </a:xfrm>
          <a:prstGeom prst="rect">
            <a:avLst/>
          </a:prstGeom>
        </p:spPr>
        <p:txBody>
          <a:bodyPr lIns="0" tIns="0" rIns="0" bIns="0" rtlCol="0" anchor="t">
            <a:spAutoFit/>
          </a:bodyPr>
          <a:lstStyle/>
          <a:p>
            <a:pPr algn="ctr">
              <a:lnSpc>
                <a:spcPts val="7140"/>
              </a:lnSpc>
            </a:pPr>
            <a:r>
              <a:rPr lang="en-US" sz="5100">
                <a:solidFill>
                  <a:srgbClr val="FFFAF5"/>
                </a:solidFill>
                <a:latin typeface="BM Hanna"/>
                <a:ea typeface="BM Hanna"/>
                <a:cs typeface="BM Hanna"/>
                <a:sym typeface="BM Hanna"/>
              </a:rPr>
              <a:t>CANNOT ACCESS THE CHECK?</a:t>
            </a:r>
          </a:p>
        </p:txBody>
      </p:sp>
      <p:sp>
        <p:nvSpPr>
          <p:cNvPr id="14" name="TextBox 14"/>
          <p:cNvSpPr txBox="1"/>
          <p:nvPr/>
        </p:nvSpPr>
        <p:spPr>
          <a:xfrm>
            <a:off x="8640741" y="4729946"/>
            <a:ext cx="8916573" cy="5605146"/>
          </a:xfrm>
          <a:prstGeom prst="rect">
            <a:avLst/>
          </a:prstGeom>
        </p:spPr>
        <p:txBody>
          <a:bodyPr lIns="0" tIns="0" rIns="0" bIns="0" rtlCol="0" anchor="t">
            <a:spAutoFit/>
          </a:bodyPr>
          <a:lstStyle/>
          <a:p>
            <a:pPr algn="just">
              <a:lnSpc>
                <a:spcPts val="4479"/>
              </a:lnSpc>
              <a:spcBef>
                <a:spcPct val="0"/>
              </a:spcBef>
            </a:pPr>
            <a:r>
              <a:rPr lang="en-US" sz="3199">
                <a:solidFill>
                  <a:srgbClr val="000000"/>
                </a:solidFill>
                <a:latin typeface="BM Hanna"/>
                <a:ea typeface="BM Hanna"/>
                <a:cs typeface="BM Hanna"/>
                <a:sym typeface="BM Hanna"/>
              </a:rPr>
              <a:t>The MTC administration guidance and the assessment framework outline access arrangements that can be used to support learners with dyslexia, including those who may struggle with the time constraints or visual presentation of the questions. These arrangements are designed to ensure that all learners can participate in the assessment and demonstrate their knowledge in a way that is fair and appropriate for their needs.</a:t>
            </a:r>
          </a:p>
        </p:txBody>
      </p:sp>
      <p:sp>
        <p:nvSpPr>
          <p:cNvPr id="15" name="TextBox 15"/>
          <p:cNvSpPr txBox="1"/>
          <p:nvPr/>
        </p:nvSpPr>
        <p:spPr>
          <a:xfrm>
            <a:off x="1028700" y="344635"/>
            <a:ext cx="5545415" cy="4451986"/>
          </a:xfrm>
          <a:prstGeom prst="rect">
            <a:avLst/>
          </a:prstGeom>
        </p:spPr>
        <p:txBody>
          <a:bodyPr lIns="0" tIns="0" rIns="0" bIns="0" rtlCol="0" anchor="t">
            <a:spAutoFit/>
          </a:bodyPr>
          <a:lstStyle/>
          <a:p>
            <a:pPr algn="ctr">
              <a:lnSpc>
                <a:spcPts val="5039"/>
              </a:lnSpc>
              <a:spcBef>
                <a:spcPct val="0"/>
              </a:spcBef>
            </a:pPr>
            <a:r>
              <a:rPr lang="en-US" sz="3599">
                <a:solidFill>
                  <a:srgbClr val="000000"/>
                </a:solidFill>
                <a:latin typeface="BM Hanna"/>
                <a:ea typeface="BM Hanna"/>
                <a:cs typeface="BM Hanna"/>
                <a:sym typeface="BM Hanna"/>
              </a:rPr>
              <a:t>The MTC has a time limit for each question, which can be a challenge for some learners with dyslexia who may struggle with speed or processing information quickly. </a:t>
            </a:r>
          </a:p>
        </p:txBody>
      </p:sp>
      <p:sp>
        <p:nvSpPr>
          <p:cNvPr id="16" name="TextBox 16"/>
          <p:cNvSpPr txBox="1"/>
          <p:nvPr/>
        </p:nvSpPr>
        <p:spPr>
          <a:xfrm>
            <a:off x="1028700" y="5983436"/>
            <a:ext cx="5820189" cy="3590291"/>
          </a:xfrm>
          <a:prstGeom prst="rect">
            <a:avLst/>
          </a:prstGeom>
        </p:spPr>
        <p:txBody>
          <a:bodyPr lIns="0" tIns="0" rIns="0" bIns="0" rtlCol="0" anchor="t">
            <a:spAutoFit/>
          </a:bodyPr>
          <a:lstStyle/>
          <a:p>
            <a:pPr algn="ctr">
              <a:lnSpc>
                <a:spcPts val="4759"/>
              </a:lnSpc>
              <a:spcBef>
                <a:spcPct val="0"/>
              </a:spcBef>
            </a:pPr>
            <a:r>
              <a:rPr lang="en-US" sz="3399">
                <a:solidFill>
                  <a:srgbClr val="000000"/>
                </a:solidFill>
                <a:latin typeface="BM Hanna"/>
                <a:ea typeface="BM Hanna"/>
                <a:cs typeface="BM Hanna"/>
                <a:sym typeface="BM Hanna"/>
              </a:rPr>
              <a:t>The visual presentation of the questions can be a challenge for some learners with dyslexia who may have difficulty with visual processing or organization.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AF5"/>
        </a:solidFill>
        <a:effectLst/>
      </p:bgPr>
    </p:bg>
    <p:spTree>
      <p:nvGrpSpPr>
        <p:cNvPr id="1" name=""/>
        <p:cNvGrpSpPr/>
        <p:nvPr/>
      </p:nvGrpSpPr>
      <p:grpSpPr>
        <a:xfrm>
          <a:off x="0" y="0"/>
          <a:ext cx="0" cy="0"/>
          <a:chOff x="0" y="0"/>
          <a:chExt cx="0" cy="0"/>
        </a:xfrm>
      </p:grpSpPr>
      <p:sp>
        <p:nvSpPr>
          <p:cNvPr id="2" name="Freeform 2"/>
          <p:cNvSpPr/>
          <p:nvPr/>
        </p:nvSpPr>
        <p:spPr>
          <a:xfrm>
            <a:off x="-1245615" y="-353651"/>
            <a:ext cx="10389615" cy="10994302"/>
          </a:xfrm>
          <a:custGeom>
            <a:avLst/>
            <a:gdLst/>
            <a:ahLst/>
            <a:cxnLst/>
            <a:rect l="l" t="t" r="r" b="b"/>
            <a:pathLst>
              <a:path w="10389615" h="10994302">
                <a:moveTo>
                  <a:pt x="0" y="0"/>
                </a:moveTo>
                <a:lnTo>
                  <a:pt x="10389615" y="0"/>
                </a:lnTo>
                <a:lnTo>
                  <a:pt x="10389615" y="10994302"/>
                </a:lnTo>
                <a:lnTo>
                  <a:pt x="0" y="1099430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flipH="1">
            <a:off x="9144000" y="-353651"/>
            <a:ext cx="10389615" cy="10994302"/>
          </a:xfrm>
          <a:custGeom>
            <a:avLst/>
            <a:gdLst/>
            <a:ahLst/>
            <a:cxnLst/>
            <a:rect l="l" t="t" r="r" b="b"/>
            <a:pathLst>
              <a:path w="10389615" h="10994302">
                <a:moveTo>
                  <a:pt x="10389615" y="0"/>
                </a:moveTo>
                <a:lnTo>
                  <a:pt x="0" y="0"/>
                </a:lnTo>
                <a:lnTo>
                  <a:pt x="0" y="10994302"/>
                </a:lnTo>
                <a:lnTo>
                  <a:pt x="10389615" y="10994302"/>
                </a:lnTo>
                <a:lnTo>
                  <a:pt x="10389615" y="0"/>
                </a:lnTo>
                <a:close/>
              </a:path>
            </a:pathLst>
          </a:custGeom>
          <a:blipFill>
            <a:blip r:embed="rId2">
              <a:extLst>
                <a:ext uri="{96DAC541-7B7A-43D3-8B79-37D633B846F1}">
                  <asvg:svgBlip xmlns:asvg="http://schemas.microsoft.com/office/drawing/2016/SVG/main" r:embed="rId3"/>
                </a:ext>
              </a:extLst>
            </a:blip>
            <a:stretch>
              <a:fillRect/>
            </a:stretch>
          </a:blipFill>
        </p:spPr>
      </p:sp>
      <p:grpSp>
        <p:nvGrpSpPr>
          <p:cNvPr id="4" name="Group 4"/>
          <p:cNvGrpSpPr/>
          <p:nvPr/>
        </p:nvGrpSpPr>
        <p:grpSpPr>
          <a:xfrm>
            <a:off x="1345108" y="3578467"/>
            <a:ext cx="15597784" cy="1853724"/>
            <a:chOff x="0" y="0"/>
            <a:chExt cx="4108058" cy="488224"/>
          </a:xfrm>
        </p:grpSpPr>
        <p:sp>
          <p:nvSpPr>
            <p:cNvPr id="5" name="Freeform 5"/>
            <p:cNvSpPr/>
            <p:nvPr/>
          </p:nvSpPr>
          <p:spPr>
            <a:xfrm>
              <a:off x="0" y="0"/>
              <a:ext cx="4108059" cy="488224"/>
            </a:xfrm>
            <a:custGeom>
              <a:avLst/>
              <a:gdLst/>
              <a:ahLst/>
              <a:cxnLst/>
              <a:rect l="l" t="t" r="r" b="b"/>
              <a:pathLst>
                <a:path w="4108059" h="488224">
                  <a:moveTo>
                    <a:pt x="24817" y="0"/>
                  </a:moveTo>
                  <a:lnTo>
                    <a:pt x="4083241" y="0"/>
                  </a:lnTo>
                  <a:cubicBezTo>
                    <a:pt x="4089823" y="0"/>
                    <a:pt x="4096136" y="2615"/>
                    <a:pt x="4100790" y="7269"/>
                  </a:cubicBezTo>
                  <a:cubicBezTo>
                    <a:pt x="4105444" y="11923"/>
                    <a:pt x="4108059" y="18235"/>
                    <a:pt x="4108059" y="24817"/>
                  </a:cubicBezTo>
                  <a:lnTo>
                    <a:pt x="4108059" y="463406"/>
                  </a:lnTo>
                  <a:cubicBezTo>
                    <a:pt x="4108059" y="477113"/>
                    <a:pt x="4096948" y="488224"/>
                    <a:pt x="4083241" y="488224"/>
                  </a:cubicBezTo>
                  <a:lnTo>
                    <a:pt x="24817" y="488224"/>
                  </a:lnTo>
                  <a:cubicBezTo>
                    <a:pt x="11111" y="488224"/>
                    <a:pt x="0" y="477113"/>
                    <a:pt x="0" y="463406"/>
                  </a:cubicBezTo>
                  <a:lnTo>
                    <a:pt x="0" y="24817"/>
                  </a:lnTo>
                  <a:cubicBezTo>
                    <a:pt x="0" y="11111"/>
                    <a:pt x="11111" y="0"/>
                    <a:pt x="24817" y="0"/>
                  </a:cubicBezTo>
                  <a:close/>
                </a:path>
              </a:pathLst>
            </a:custGeom>
            <a:solidFill>
              <a:srgbClr val="FFD973"/>
            </a:solidFill>
            <a:ln w="38100" cap="rnd">
              <a:solidFill>
                <a:srgbClr val="000000"/>
              </a:solidFill>
              <a:prstDash val="solid"/>
              <a:round/>
            </a:ln>
          </p:spPr>
        </p:sp>
        <p:sp>
          <p:nvSpPr>
            <p:cNvPr id="6" name="TextBox 6"/>
            <p:cNvSpPr txBox="1"/>
            <p:nvPr/>
          </p:nvSpPr>
          <p:spPr>
            <a:xfrm>
              <a:off x="0" y="-47625"/>
              <a:ext cx="4108058" cy="535849"/>
            </a:xfrm>
            <a:prstGeom prst="rect">
              <a:avLst/>
            </a:prstGeom>
          </p:spPr>
          <p:txBody>
            <a:bodyPr lIns="50800" tIns="50800" rIns="50800" bIns="50800" rtlCol="0" anchor="ctr"/>
            <a:lstStyle/>
            <a:p>
              <a:pPr algn="ctr">
                <a:lnSpc>
                  <a:spcPts val="3079"/>
                </a:lnSpc>
              </a:pPr>
              <a:endParaRPr/>
            </a:p>
          </p:txBody>
        </p:sp>
      </p:grpSp>
      <p:grpSp>
        <p:nvGrpSpPr>
          <p:cNvPr id="7" name="Group 7"/>
          <p:cNvGrpSpPr/>
          <p:nvPr/>
        </p:nvGrpSpPr>
        <p:grpSpPr>
          <a:xfrm>
            <a:off x="3949192" y="152992"/>
            <a:ext cx="10350222" cy="2904541"/>
            <a:chOff x="0" y="0"/>
            <a:chExt cx="2725984" cy="764982"/>
          </a:xfrm>
        </p:grpSpPr>
        <p:sp>
          <p:nvSpPr>
            <p:cNvPr id="8" name="Freeform 8"/>
            <p:cNvSpPr/>
            <p:nvPr/>
          </p:nvSpPr>
          <p:spPr>
            <a:xfrm>
              <a:off x="0" y="0"/>
              <a:ext cx="2725984" cy="764982"/>
            </a:xfrm>
            <a:custGeom>
              <a:avLst/>
              <a:gdLst/>
              <a:ahLst/>
              <a:cxnLst/>
              <a:rect l="l" t="t" r="r" b="b"/>
              <a:pathLst>
                <a:path w="2725984" h="764982">
                  <a:moveTo>
                    <a:pt x="73304" y="0"/>
                  </a:moveTo>
                  <a:lnTo>
                    <a:pt x="2652681" y="0"/>
                  </a:lnTo>
                  <a:cubicBezTo>
                    <a:pt x="2672122" y="0"/>
                    <a:pt x="2690767" y="7723"/>
                    <a:pt x="2704514" y="21470"/>
                  </a:cubicBezTo>
                  <a:cubicBezTo>
                    <a:pt x="2718261" y="35217"/>
                    <a:pt x="2725984" y="53862"/>
                    <a:pt x="2725984" y="73304"/>
                  </a:cubicBezTo>
                  <a:lnTo>
                    <a:pt x="2725984" y="691678"/>
                  </a:lnTo>
                  <a:cubicBezTo>
                    <a:pt x="2725984" y="732163"/>
                    <a:pt x="2693165" y="764982"/>
                    <a:pt x="2652681" y="764982"/>
                  </a:cubicBezTo>
                  <a:lnTo>
                    <a:pt x="73304" y="764982"/>
                  </a:lnTo>
                  <a:cubicBezTo>
                    <a:pt x="32819" y="764982"/>
                    <a:pt x="0" y="732163"/>
                    <a:pt x="0" y="691678"/>
                  </a:cubicBezTo>
                  <a:lnTo>
                    <a:pt x="0" y="73304"/>
                  </a:lnTo>
                  <a:cubicBezTo>
                    <a:pt x="0" y="32819"/>
                    <a:pt x="32819" y="0"/>
                    <a:pt x="73304" y="0"/>
                  </a:cubicBezTo>
                  <a:close/>
                </a:path>
              </a:pathLst>
            </a:custGeom>
            <a:solidFill>
              <a:srgbClr val="F8B9B8"/>
            </a:solidFill>
            <a:ln w="47625" cap="rnd">
              <a:solidFill>
                <a:srgbClr val="000000"/>
              </a:solidFill>
              <a:prstDash val="solid"/>
              <a:round/>
            </a:ln>
          </p:spPr>
        </p:sp>
        <p:sp>
          <p:nvSpPr>
            <p:cNvPr id="9" name="TextBox 9"/>
            <p:cNvSpPr txBox="1"/>
            <p:nvPr/>
          </p:nvSpPr>
          <p:spPr>
            <a:xfrm>
              <a:off x="0" y="-47625"/>
              <a:ext cx="2725984" cy="812607"/>
            </a:xfrm>
            <a:prstGeom prst="rect">
              <a:avLst/>
            </a:prstGeom>
          </p:spPr>
          <p:txBody>
            <a:bodyPr lIns="50800" tIns="50800" rIns="50800" bIns="50800" rtlCol="0" anchor="ctr"/>
            <a:lstStyle/>
            <a:p>
              <a:pPr algn="ctr">
                <a:lnSpc>
                  <a:spcPts val="3079"/>
                </a:lnSpc>
              </a:pPr>
              <a:endParaRPr/>
            </a:p>
          </p:txBody>
        </p:sp>
      </p:grpSp>
      <p:sp>
        <p:nvSpPr>
          <p:cNvPr id="10" name="TextBox 10"/>
          <p:cNvSpPr txBox="1"/>
          <p:nvPr/>
        </p:nvSpPr>
        <p:spPr>
          <a:xfrm>
            <a:off x="3852766" y="450402"/>
            <a:ext cx="10582468" cy="2202180"/>
          </a:xfrm>
          <a:prstGeom prst="rect">
            <a:avLst/>
          </a:prstGeom>
        </p:spPr>
        <p:txBody>
          <a:bodyPr lIns="0" tIns="0" rIns="0" bIns="0" rtlCol="0" anchor="t">
            <a:spAutoFit/>
          </a:bodyPr>
          <a:lstStyle/>
          <a:p>
            <a:pPr algn="ctr">
              <a:lnSpc>
                <a:spcPts val="8820"/>
              </a:lnSpc>
            </a:pPr>
            <a:r>
              <a:rPr lang="en-US" sz="6300">
                <a:solidFill>
                  <a:srgbClr val="FFFAF5"/>
                </a:solidFill>
                <a:latin typeface="BM Hanna"/>
                <a:ea typeface="BM Hanna"/>
                <a:cs typeface="BM Hanna"/>
                <a:sym typeface="BM Hanna"/>
              </a:rPr>
              <a:t>DO I NEED TO DO ANYTHING?</a:t>
            </a:r>
          </a:p>
        </p:txBody>
      </p:sp>
      <p:sp>
        <p:nvSpPr>
          <p:cNvPr id="11" name="TextBox 11"/>
          <p:cNvSpPr txBox="1"/>
          <p:nvPr/>
        </p:nvSpPr>
        <p:spPr>
          <a:xfrm>
            <a:off x="1897298" y="3659403"/>
            <a:ext cx="14493405" cy="1634701"/>
          </a:xfrm>
          <a:prstGeom prst="rect">
            <a:avLst/>
          </a:prstGeom>
        </p:spPr>
        <p:txBody>
          <a:bodyPr lIns="0" tIns="0" rIns="0" bIns="0" rtlCol="0" anchor="t">
            <a:spAutoFit/>
          </a:bodyPr>
          <a:lstStyle/>
          <a:p>
            <a:pPr algn="ctr">
              <a:lnSpc>
                <a:spcPts val="4398"/>
              </a:lnSpc>
              <a:spcBef>
                <a:spcPct val="0"/>
              </a:spcBef>
            </a:pPr>
            <a:r>
              <a:rPr lang="en-US" sz="3141">
                <a:solidFill>
                  <a:srgbClr val="000000"/>
                </a:solidFill>
                <a:latin typeface="BM Hanna"/>
                <a:ea typeface="BM Hanna"/>
                <a:cs typeface="BM Hanna"/>
                <a:sym typeface="BM Hanna"/>
              </a:rPr>
              <a:t>No, you do not need to do anything additional to prepare your child for the check. As part of usual practice, teachers may ask you to practise times tables with your child.</a:t>
            </a:r>
          </a:p>
        </p:txBody>
      </p:sp>
      <p:grpSp>
        <p:nvGrpSpPr>
          <p:cNvPr id="12" name="Group 12"/>
          <p:cNvGrpSpPr/>
          <p:nvPr/>
        </p:nvGrpSpPr>
        <p:grpSpPr>
          <a:xfrm>
            <a:off x="1345108" y="5956066"/>
            <a:ext cx="15597784" cy="3023117"/>
            <a:chOff x="0" y="0"/>
            <a:chExt cx="4108058" cy="796212"/>
          </a:xfrm>
        </p:grpSpPr>
        <p:sp>
          <p:nvSpPr>
            <p:cNvPr id="13" name="Freeform 13"/>
            <p:cNvSpPr/>
            <p:nvPr/>
          </p:nvSpPr>
          <p:spPr>
            <a:xfrm>
              <a:off x="0" y="0"/>
              <a:ext cx="4108059" cy="796212"/>
            </a:xfrm>
            <a:custGeom>
              <a:avLst/>
              <a:gdLst/>
              <a:ahLst/>
              <a:cxnLst/>
              <a:rect l="l" t="t" r="r" b="b"/>
              <a:pathLst>
                <a:path w="4108059" h="796212">
                  <a:moveTo>
                    <a:pt x="24817" y="0"/>
                  </a:moveTo>
                  <a:lnTo>
                    <a:pt x="4083241" y="0"/>
                  </a:lnTo>
                  <a:cubicBezTo>
                    <a:pt x="4089823" y="0"/>
                    <a:pt x="4096136" y="2615"/>
                    <a:pt x="4100790" y="7269"/>
                  </a:cubicBezTo>
                  <a:cubicBezTo>
                    <a:pt x="4105444" y="11923"/>
                    <a:pt x="4108059" y="18235"/>
                    <a:pt x="4108059" y="24817"/>
                  </a:cubicBezTo>
                  <a:lnTo>
                    <a:pt x="4108059" y="771394"/>
                  </a:lnTo>
                  <a:cubicBezTo>
                    <a:pt x="4108059" y="785101"/>
                    <a:pt x="4096948" y="796212"/>
                    <a:pt x="4083241" y="796212"/>
                  </a:cubicBezTo>
                  <a:lnTo>
                    <a:pt x="24817" y="796212"/>
                  </a:lnTo>
                  <a:cubicBezTo>
                    <a:pt x="11111" y="796212"/>
                    <a:pt x="0" y="785101"/>
                    <a:pt x="0" y="771394"/>
                  </a:cubicBezTo>
                  <a:lnTo>
                    <a:pt x="0" y="24817"/>
                  </a:lnTo>
                  <a:cubicBezTo>
                    <a:pt x="0" y="11111"/>
                    <a:pt x="11111" y="0"/>
                    <a:pt x="24817" y="0"/>
                  </a:cubicBezTo>
                  <a:close/>
                </a:path>
              </a:pathLst>
            </a:custGeom>
            <a:solidFill>
              <a:srgbClr val="FFD973"/>
            </a:solidFill>
            <a:ln w="38100" cap="rnd">
              <a:solidFill>
                <a:srgbClr val="000000"/>
              </a:solidFill>
              <a:prstDash val="solid"/>
              <a:round/>
            </a:ln>
          </p:spPr>
        </p:sp>
        <p:sp>
          <p:nvSpPr>
            <p:cNvPr id="14" name="TextBox 14"/>
            <p:cNvSpPr txBox="1"/>
            <p:nvPr/>
          </p:nvSpPr>
          <p:spPr>
            <a:xfrm>
              <a:off x="0" y="-47625"/>
              <a:ext cx="4108058" cy="843837"/>
            </a:xfrm>
            <a:prstGeom prst="rect">
              <a:avLst/>
            </a:prstGeom>
          </p:spPr>
          <p:txBody>
            <a:bodyPr lIns="50800" tIns="50800" rIns="50800" bIns="50800" rtlCol="0" anchor="ctr"/>
            <a:lstStyle/>
            <a:p>
              <a:pPr algn="ctr">
                <a:lnSpc>
                  <a:spcPts val="3079"/>
                </a:lnSpc>
              </a:pPr>
              <a:endParaRPr/>
            </a:p>
          </p:txBody>
        </p:sp>
      </p:grpSp>
      <p:sp>
        <p:nvSpPr>
          <p:cNvPr id="15" name="TextBox 15"/>
          <p:cNvSpPr txBox="1"/>
          <p:nvPr/>
        </p:nvSpPr>
        <p:spPr>
          <a:xfrm>
            <a:off x="1877601" y="6206409"/>
            <a:ext cx="14493405" cy="2436706"/>
          </a:xfrm>
          <a:prstGeom prst="rect">
            <a:avLst/>
          </a:prstGeom>
        </p:spPr>
        <p:txBody>
          <a:bodyPr lIns="0" tIns="0" rIns="0" bIns="0" rtlCol="0" anchor="t">
            <a:spAutoFit/>
          </a:bodyPr>
          <a:lstStyle/>
          <a:p>
            <a:pPr algn="just">
              <a:lnSpc>
                <a:spcPts val="4818"/>
              </a:lnSpc>
              <a:spcBef>
                <a:spcPct val="0"/>
              </a:spcBef>
            </a:pPr>
            <a:r>
              <a:rPr lang="en-US" sz="3441">
                <a:solidFill>
                  <a:srgbClr val="000000"/>
                </a:solidFill>
                <a:latin typeface="BM Hanna"/>
                <a:ea typeface="BM Hanna"/>
                <a:cs typeface="BM Hanna"/>
                <a:sym typeface="BM Hanna"/>
              </a:rPr>
              <a:t>We have access to a ‘try it out’ area, where each we ensure each child have the necessary support required to access the check. This includes opportunities for pupils to familiarise themselves with the check and try out any access arrangements that may be required.</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AF5"/>
        </a:solidFill>
        <a:effectLst/>
      </p:bgPr>
    </p:bg>
    <p:spTree>
      <p:nvGrpSpPr>
        <p:cNvPr id="1" name=""/>
        <p:cNvGrpSpPr/>
        <p:nvPr/>
      </p:nvGrpSpPr>
      <p:grpSpPr>
        <a:xfrm>
          <a:off x="0" y="0"/>
          <a:ext cx="0" cy="0"/>
          <a:chOff x="0" y="0"/>
          <a:chExt cx="0" cy="0"/>
        </a:xfrm>
      </p:grpSpPr>
      <p:sp>
        <p:nvSpPr>
          <p:cNvPr id="2" name="Freeform 2"/>
          <p:cNvSpPr/>
          <p:nvPr/>
        </p:nvSpPr>
        <p:spPr>
          <a:xfrm>
            <a:off x="-557711" y="-353651"/>
            <a:ext cx="10389615" cy="10994302"/>
          </a:xfrm>
          <a:custGeom>
            <a:avLst/>
            <a:gdLst/>
            <a:ahLst/>
            <a:cxnLst/>
            <a:rect l="l" t="t" r="r" b="b"/>
            <a:pathLst>
              <a:path w="10389615" h="10994302">
                <a:moveTo>
                  <a:pt x="0" y="0"/>
                </a:moveTo>
                <a:lnTo>
                  <a:pt x="10389615" y="0"/>
                </a:lnTo>
                <a:lnTo>
                  <a:pt x="10389615" y="10994302"/>
                </a:lnTo>
                <a:lnTo>
                  <a:pt x="0" y="1099430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nvGrpSpPr>
          <p:cNvPr id="3" name="Group 3"/>
          <p:cNvGrpSpPr/>
          <p:nvPr/>
        </p:nvGrpSpPr>
        <p:grpSpPr>
          <a:xfrm>
            <a:off x="8023557" y="-795766"/>
            <a:ext cx="11675102" cy="11878531"/>
            <a:chOff x="0" y="0"/>
            <a:chExt cx="3074924" cy="3128502"/>
          </a:xfrm>
        </p:grpSpPr>
        <p:sp>
          <p:nvSpPr>
            <p:cNvPr id="4" name="Freeform 4"/>
            <p:cNvSpPr/>
            <p:nvPr/>
          </p:nvSpPr>
          <p:spPr>
            <a:xfrm>
              <a:off x="0" y="0"/>
              <a:ext cx="3074924" cy="3128502"/>
            </a:xfrm>
            <a:custGeom>
              <a:avLst/>
              <a:gdLst/>
              <a:ahLst/>
              <a:cxnLst/>
              <a:rect l="l" t="t" r="r" b="b"/>
              <a:pathLst>
                <a:path w="3074924" h="3128502">
                  <a:moveTo>
                    <a:pt x="33819" y="0"/>
                  </a:moveTo>
                  <a:lnTo>
                    <a:pt x="3041105" y="0"/>
                  </a:lnTo>
                  <a:cubicBezTo>
                    <a:pt x="3050074" y="0"/>
                    <a:pt x="3058676" y="3563"/>
                    <a:pt x="3065019" y="9905"/>
                  </a:cubicBezTo>
                  <a:cubicBezTo>
                    <a:pt x="3071361" y="16248"/>
                    <a:pt x="3074924" y="24849"/>
                    <a:pt x="3074924" y="33819"/>
                  </a:cubicBezTo>
                  <a:lnTo>
                    <a:pt x="3074924" y="3094683"/>
                  </a:lnTo>
                  <a:cubicBezTo>
                    <a:pt x="3074924" y="3103653"/>
                    <a:pt x="3071361" y="3112255"/>
                    <a:pt x="3065019" y="3118597"/>
                  </a:cubicBezTo>
                  <a:cubicBezTo>
                    <a:pt x="3058676" y="3124939"/>
                    <a:pt x="3050074" y="3128502"/>
                    <a:pt x="3041105" y="3128502"/>
                  </a:cubicBezTo>
                  <a:lnTo>
                    <a:pt x="33819" y="3128502"/>
                  </a:lnTo>
                  <a:cubicBezTo>
                    <a:pt x="24849" y="3128502"/>
                    <a:pt x="16248" y="3124939"/>
                    <a:pt x="9905" y="3118597"/>
                  </a:cubicBezTo>
                  <a:cubicBezTo>
                    <a:pt x="3563" y="3112255"/>
                    <a:pt x="0" y="3103653"/>
                    <a:pt x="0" y="3094683"/>
                  </a:cubicBezTo>
                  <a:lnTo>
                    <a:pt x="0" y="33819"/>
                  </a:lnTo>
                  <a:cubicBezTo>
                    <a:pt x="0" y="24849"/>
                    <a:pt x="3563" y="16248"/>
                    <a:pt x="9905" y="9905"/>
                  </a:cubicBezTo>
                  <a:cubicBezTo>
                    <a:pt x="16248" y="3563"/>
                    <a:pt x="24849" y="0"/>
                    <a:pt x="33819" y="0"/>
                  </a:cubicBezTo>
                  <a:close/>
                </a:path>
              </a:pathLst>
            </a:custGeom>
            <a:solidFill>
              <a:srgbClr val="9DC7E7"/>
            </a:solidFill>
            <a:ln w="47625" cap="rnd">
              <a:solidFill>
                <a:srgbClr val="000000"/>
              </a:solidFill>
              <a:prstDash val="solid"/>
              <a:round/>
            </a:ln>
          </p:spPr>
        </p:sp>
        <p:sp>
          <p:nvSpPr>
            <p:cNvPr id="5" name="TextBox 5"/>
            <p:cNvSpPr txBox="1"/>
            <p:nvPr/>
          </p:nvSpPr>
          <p:spPr>
            <a:xfrm>
              <a:off x="0" y="-47625"/>
              <a:ext cx="3074924" cy="3176127"/>
            </a:xfrm>
            <a:prstGeom prst="rect">
              <a:avLst/>
            </a:prstGeom>
          </p:spPr>
          <p:txBody>
            <a:bodyPr lIns="50800" tIns="50800" rIns="50800" bIns="50800" rtlCol="0" anchor="ctr"/>
            <a:lstStyle/>
            <a:p>
              <a:pPr algn="ctr">
                <a:lnSpc>
                  <a:spcPts val="3079"/>
                </a:lnSpc>
              </a:pPr>
              <a:endParaRPr/>
            </a:p>
          </p:txBody>
        </p:sp>
      </p:grpSp>
      <p:grpSp>
        <p:nvGrpSpPr>
          <p:cNvPr id="6" name="Group 6"/>
          <p:cNvGrpSpPr/>
          <p:nvPr/>
        </p:nvGrpSpPr>
        <p:grpSpPr>
          <a:xfrm>
            <a:off x="9641998" y="1028700"/>
            <a:ext cx="6914059" cy="1874806"/>
            <a:chOff x="0" y="0"/>
            <a:chExt cx="1820987" cy="493776"/>
          </a:xfrm>
        </p:grpSpPr>
        <p:sp>
          <p:nvSpPr>
            <p:cNvPr id="7" name="Freeform 7"/>
            <p:cNvSpPr/>
            <p:nvPr/>
          </p:nvSpPr>
          <p:spPr>
            <a:xfrm>
              <a:off x="0" y="0"/>
              <a:ext cx="1820987" cy="493776"/>
            </a:xfrm>
            <a:custGeom>
              <a:avLst/>
              <a:gdLst/>
              <a:ahLst/>
              <a:cxnLst/>
              <a:rect l="l" t="t" r="r" b="b"/>
              <a:pathLst>
                <a:path w="1820987" h="493776">
                  <a:moveTo>
                    <a:pt x="109734" y="0"/>
                  </a:moveTo>
                  <a:lnTo>
                    <a:pt x="1711253" y="0"/>
                  </a:lnTo>
                  <a:cubicBezTo>
                    <a:pt x="1740356" y="0"/>
                    <a:pt x="1768267" y="11561"/>
                    <a:pt x="1788846" y="32140"/>
                  </a:cubicBezTo>
                  <a:cubicBezTo>
                    <a:pt x="1809425" y="52720"/>
                    <a:pt x="1820987" y="80631"/>
                    <a:pt x="1820987" y="109734"/>
                  </a:cubicBezTo>
                  <a:lnTo>
                    <a:pt x="1820987" y="384042"/>
                  </a:lnTo>
                  <a:cubicBezTo>
                    <a:pt x="1820987" y="413145"/>
                    <a:pt x="1809425" y="441057"/>
                    <a:pt x="1788846" y="461636"/>
                  </a:cubicBezTo>
                  <a:cubicBezTo>
                    <a:pt x="1768267" y="482215"/>
                    <a:pt x="1740356" y="493776"/>
                    <a:pt x="1711253" y="493776"/>
                  </a:cubicBezTo>
                  <a:lnTo>
                    <a:pt x="109734" y="493776"/>
                  </a:lnTo>
                  <a:cubicBezTo>
                    <a:pt x="80631" y="493776"/>
                    <a:pt x="52720" y="482215"/>
                    <a:pt x="32140" y="461636"/>
                  </a:cubicBezTo>
                  <a:cubicBezTo>
                    <a:pt x="11561" y="441057"/>
                    <a:pt x="0" y="413145"/>
                    <a:pt x="0" y="384042"/>
                  </a:cubicBezTo>
                  <a:lnTo>
                    <a:pt x="0" y="109734"/>
                  </a:lnTo>
                  <a:cubicBezTo>
                    <a:pt x="0" y="80631"/>
                    <a:pt x="11561" y="52720"/>
                    <a:pt x="32140" y="32140"/>
                  </a:cubicBezTo>
                  <a:cubicBezTo>
                    <a:pt x="52720" y="11561"/>
                    <a:pt x="80631" y="0"/>
                    <a:pt x="109734" y="0"/>
                  </a:cubicBezTo>
                  <a:close/>
                </a:path>
              </a:pathLst>
            </a:custGeom>
            <a:solidFill>
              <a:srgbClr val="F8B9B8"/>
            </a:solidFill>
            <a:ln w="47625" cap="rnd">
              <a:solidFill>
                <a:srgbClr val="000000"/>
              </a:solidFill>
              <a:prstDash val="solid"/>
              <a:round/>
            </a:ln>
          </p:spPr>
        </p:sp>
        <p:sp>
          <p:nvSpPr>
            <p:cNvPr id="8" name="TextBox 8"/>
            <p:cNvSpPr txBox="1"/>
            <p:nvPr/>
          </p:nvSpPr>
          <p:spPr>
            <a:xfrm>
              <a:off x="0" y="-47625"/>
              <a:ext cx="1820987" cy="541401"/>
            </a:xfrm>
            <a:prstGeom prst="rect">
              <a:avLst/>
            </a:prstGeom>
          </p:spPr>
          <p:txBody>
            <a:bodyPr lIns="50800" tIns="50800" rIns="50800" bIns="50800" rtlCol="0" anchor="ctr"/>
            <a:lstStyle/>
            <a:p>
              <a:pPr algn="ctr">
                <a:lnSpc>
                  <a:spcPts val="3079"/>
                </a:lnSpc>
              </a:pPr>
              <a:endParaRPr/>
            </a:p>
          </p:txBody>
        </p:sp>
      </p:grpSp>
      <p:grpSp>
        <p:nvGrpSpPr>
          <p:cNvPr id="9" name="Group 9"/>
          <p:cNvGrpSpPr/>
          <p:nvPr/>
        </p:nvGrpSpPr>
        <p:grpSpPr>
          <a:xfrm rot="-95964">
            <a:off x="8718568" y="2679161"/>
            <a:ext cx="8765414" cy="1830054"/>
            <a:chOff x="0" y="0"/>
            <a:chExt cx="2308586" cy="481990"/>
          </a:xfrm>
        </p:grpSpPr>
        <p:sp>
          <p:nvSpPr>
            <p:cNvPr id="10" name="Freeform 10"/>
            <p:cNvSpPr/>
            <p:nvPr/>
          </p:nvSpPr>
          <p:spPr>
            <a:xfrm>
              <a:off x="0" y="0"/>
              <a:ext cx="2308586" cy="481990"/>
            </a:xfrm>
            <a:custGeom>
              <a:avLst/>
              <a:gdLst/>
              <a:ahLst/>
              <a:cxnLst/>
              <a:rect l="l" t="t" r="r" b="b"/>
              <a:pathLst>
                <a:path w="2308586" h="481990">
                  <a:moveTo>
                    <a:pt x="86557" y="0"/>
                  </a:moveTo>
                  <a:lnTo>
                    <a:pt x="2222029" y="0"/>
                  </a:lnTo>
                  <a:cubicBezTo>
                    <a:pt x="2269833" y="0"/>
                    <a:pt x="2308586" y="38753"/>
                    <a:pt x="2308586" y="86557"/>
                  </a:cubicBezTo>
                  <a:lnTo>
                    <a:pt x="2308586" y="395433"/>
                  </a:lnTo>
                  <a:cubicBezTo>
                    <a:pt x="2308586" y="443237"/>
                    <a:pt x="2269833" y="481990"/>
                    <a:pt x="2222029" y="481990"/>
                  </a:cubicBezTo>
                  <a:lnTo>
                    <a:pt x="86557" y="481990"/>
                  </a:lnTo>
                  <a:cubicBezTo>
                    <a:pt x="38753" y="481990"/>
                    <a:pt x="0" y="443237"/>
                    <a:pt x="0" y="395433"/>
                  </a:cubicBezTo>
                  <a:lnTo>
                    <a:pt x="0" y="86557"/>
                  </a:lnTo>
                  <a:cubicBezTo>
                    <a:pt x="0" y="38753"/>
                    <a:pt x="38753" y="0"/>
                    <a:pt x="86557" y="0"/>
                  </a:cubicBezTo>
                  <a:close/>
                </a:path>
              </a:pathLst>
            </a:custGeom>
            <a:solidFill>
              <a:srgbClr val="FCD672"/>
            </a:solidFill>
            <a:ln w="47625" cap="rnd">
              <a:solidFill>
                <a:srgbClr val="000000"/>
              </a:solidFill>
              <a:prstDash val="solid"/>
              <a:round/>
            </a:ln>
          </p:spPr>
        </p:sp>
        <p:sp>
          <p:nvSpPr>
            <p:cNvPr id="11" name="TextBox 11"/>
            <p:cNvSpPr txBox="1"/>
            <p:nvPr/>
          </p:nvSpPr>
          <p:spPr>
            <a:xfrm>
              <a:off x="0" y="-47625"/>
              <a:ext cx="2308586" cy="529615"/>
            </a:xfrm>
            <a:prstGeom prst="rect">
              <a:avLst/>
            </a:prstGeom>
          </p:spPr>
          <p:txBody>
            <a:bodyPr lIns="50800" tIns="50800" rIns="50800" bIns="50800" rtlCol="0" anchor="ctr"/>
            <a:lstStyle/>
            <a:p>
              <a:pPr algn="ctr">
                <a:lnSpc>
                  <a:spcPts val="3079"/>
                </a:lnSpc>
              </a:pPr>
              <a:endParaRPr/>
            </a:p>
          </p:txBody>
        </p:sp>
      </p:grpSp>
      <p:sp>
        <p:nvSpPr>
          <p:cNvPr id="12" name="TextBox 12"/>
          <p:cNvSpPr txBox="1"/>
          <p:nvPr/>
        </p:nvSpPr>
        <p:spPr>
          <a:xfrm>
            <a:off x="9192779" y="1444133"/>
            <a:ext cx="7912956" cy="929639"/>
          </a:xfrm>
          <a:prstGeom prst="rect">
            <a:avLst/>
          </a:prstGeom>
        </p:spPr>
        <p:txBody>
          <a:bodyPr lIns="0" tIns="0" rIns="0" bIns="0" rtlCol="0" anchor="t">
            <a:spAutoFit/>
          </a:bodyPr>
          <a:lstStyle/>
          <a:p>
            <a:pPr algn="ctr">
              <a:lnSpc>
                <a:spcPts val="7560"/>
              </a:lnSpc>
            </a:pPr>
            <a:r>
              <a:rPr lang="en-US" sz="5400">
                <a:solidFill>
                  <a:srgbClr val="FFFAF5"/>
                </a:solidFill>
                <a:latin typeface="BM Hanna"/>
                <a:ea typeface="BM Hanna"/>
                <a:cs typeface="BM Hanna"/>
                <a:sym typeface="BM Hanna"/>
              </a:rPr>
              <a:t>WHAT IS THE PASS</a:t>
            </a:r>
          </a:p>
        </p:txBody>
      </p:sp>
      <p:sp>
        <p:nvSpPr>
          <p:cNvPr id="13" name="TextBox 13"/>
          <p:cNvSpPr txBox="1"/>
          <p:nvPr/>
        </p:nvSpPr>
        <p:spPr>
          <a:xfrm rot="-77359">
            <a:off x="8648840" y="2983652"/>
            <a:ext cx="8997834" cy="1087755"/>
          </a:xfrm>
          <a:prstGeom prst="rect">
            <a:avLst/>
          </a:prstGeom>
        </p:spPr>
        <p:txBody>
          <a:bodyPr lIns="0" tIns="0" rIns="0" bIns="0" rtlCol="0" anchor="t">
            <a:spAutoFit/>
          </a:bodyPr>
          <a:lstStyle/>
          <a:p>
            <a:pPr algn="ctr">
              <a:lnSpc>
                <a:spcPts val="8820"/>
              </a:lnSpc>
            </a:pPr>
            <a:r>
              <a:rPr lang="en-US" sz="6300">
                <a:solidFill>
                  <a:srgbClr val="FFFAF5"/>
                </a:solidFill>
                <a:latin typeface="BM Hanna"/>
                <a:ea typeface="BM Hanna"/>
                <a:cs typeface="BM Hanna"/>
                <a:sym typeface="BM Hanna"/>
              </a:rPr>
              <a:t>MARK FOR THE TEST</a:t>
            </a:r>
          </a:p>
        </p:txBody>
      </p:sp>
      <p:sp>
        <p:nvSpPr>
          <p:cNvPr id="14" name="TextBox 14"/>
          <p:cNvSpPr txBox="1"/>
          <p:nvPr/>
        </p:nvSpPr>
        <p:spPr>
          <a:xfrm>
            <a:off x="8640741" y="4710896"/>
            <a:ext cx="8916573" cy="3415666"/>
          </a:xfrm>
          <a:prstGeom prst="rect">
            <a:avLst/>
          </a:prstGeom>
        </p:spPr>
        <p:txBody>
          <a:bodyPr lIns="0" tIns="0" rIns="0" bIns="0" rtlCol="0" anchor="t">
            <a:spAutoFit/>
          </a:bodyPr>
          <a:lstStyle/>
          <a:p>
            <a:pPr algn="just">
              <a:lnSpc>
                <a:spcPts val="5459"/>
              </a:lnSpc>
              <a:spcBef>
                <a:spcPct val="0"/>
              </a:spcBef>
            </a:pPr>
            <a:r>
              <a:rPr lang="en-US" sz="3899">
                <a:solidFill>
                  <a:srgbClr val="000000"/>
                </a:solidFill>
                <a:latin typeface="BM Hanna"/>
                <a:ea typeface="BM Hanna"/>
                <a:cs typeface="BM Hanna"/>
                <a:sym typeface="BM Hanna"/>
              </a:rPr>
              <a:t>At present the DfE have not issued an official "pass mark“. </a:t>
            </a:r>
          </a:p>
          <a:p>
            <a:pPr algn="just">
              <a:lnSpc>
                <a:spcPts val="5459"/>
              </a:lnSpc>
              <a:spcBef>
                <a:spcPct val="0"/>
              </a:spcBef>
            </a:pPr>
            <a:endParaRPr lang="en-US" sz="3899">
              <a:solidFill>
                <a:srgbClr val="000000"/>
              </a:solidFill>
              <a:latin typeface="BM Hanna"/>
              <a:ea typeface="BM Hanna"/>
              <a:cs typeface="BM Hanna"/>
              <a:sym typeface="BM Hanna"/>
            </a:endParaRPr>
          </a:p>
          <a:p>
            <a:pPr algn="just">
              <a:lnSpc>
                <a:spcPts val="5459"/>
              </a:lnSpc>
              <a:spcBef>
                <a:spcPct val="0"/>
              </a:spcBef>
            </a:pPr>
            <a:r>
              <a:rPr lang="en-US" sz="3899">
                <a:solidFill>
                  <a:srgbClr val="000000"/>
                </a:solidFill>
                <a:latin typeface="BM Hanna"/>
                <a:ea typeface="BM Hanna"/>
                <a:cs typeface="BM Hanna"/>
                <a:sym typeface="BM Hanna"/>
              </a:rPr>
              <a:t>As a school, we are aiming for a pass mark between 21 -25.</a:t>
            </a:r>
          </a:p>
        </p:txBody>
      </p:sp>
      <p:grpSp>
        <p:nvGrpSpPr>
          <p:cNvPr id="15" name="Group 15"/>
          <p:cNvGrpSpPr/>
          <p:nvPr/>
        </p:nvGrpSpPr>
        <p:grpSpPr>
          <a:xfrm>
            <a:off x="308109" y="1558433"/>
            <a:ext cx="7385163" cy="7699867"/>
            <a:chOff x="0" y="0"/>
            <a:chExt cx="1945063" cy="2027948"/>
          </a:xfrm>
        </p:grpSpPr>
        <p:sp>
          <p:nvSpPr>
            <p:cNvPr id="16" name="Freeform 16"/>
            <p:cNvSpPr/>
            <p:nvPr/>
          </p:nvSpPr>
          <p:spPr>
            <a:xfrm>
              <a:off x="0" y="0"/>
              <a:ext cx="1945063" cy="2027949"/>
            </a:xfrm>
            <a:custGeom>
              <a:avLst/>
              <a:gdLst/>
              <a:ahLst/>
              <a:cxnLst/>
              <a:rect l="l" t="t" r="r" b="b"/>
              <a:pathLst>
                <a:path w="1945063" h="2027949">
                  <a:moveTo>
                    <a:pt x="102734" y="0"/>
                  </a:moveTo>
                  <a:lnTo>
                    <a:pt x="1842329" y="0"/>
                  </a:lnTo>
                  <a:cubicBezTo>
                    <a:pt x="1869576" y="0"/>
                    <a:pt x="1895707" y="10824"/>
                    <a:pt x="1914973" y="30090"/>
                  </a:cubicBezTo>
                  <a:cubicBezTo>
                    <a:pt x="1934240" y="49357"/>
                    <a:pt x="1945063" y="75487"/>
                    <a:pt x="1945063" y="102734"/>
                  </a:cubicBezTo>
                  <a:lnTo>
                    <a:pt x="1945063" y="1925214"/>
                  </a:lnTo>
                  <a:cubicBezTo>
                    <a:pt x="1945063" y="1952461"/>
                    <a:pt x="1934240" y="1978592"/>
                    <a:pt x="1914973" y="1997858"/>
                  </a:cubicBezTo>
                  <a:cubicBezTo>
                    <a:pt x="1895707" y="2017125"/>
                    <a:pt x="1869576" y="2027949"/>
                    <a:pt x="1842329" y="2027949"/>
                  </a:cubicBezTo>
                  <a:lnTo>
                    <a:pt x="102734" y="2027949"/>
                  </a:lnTo>
                  <a:cubicBezTo>
                    <a:pt x="75487" y="2027949"/>
                    <a:pt x="49357" y="2017125"/>
                    <a:pt x="30090" y="1997858"/>
                  </a:cubicBezTo>
                  <a:cubicBezTo>
                    <a:pt x="10824" y="1978592"/>
                    <a:pt x="0" y="1952461"/>
                    <a:pt x="0" y="1925214"/>
                  </a:cubicBezTo>
                  <a:lnTo>
                    <a:pt x="0" y="102734"/>
                  </a:lnTo>
                  <a:cubicBezTo>
                    <a:pt x="0" y="75487"/>
                    <a:pt x="10824" y="49357"/>
                    <a:pt x="30090" y="30090"/>
                  </a:cubicBezTo>
                  <a:cubicBezTo>
                    <a:pt x="49357" y="10824"/>
                    <a:pt x="75487" y="0"/>
                    <a:pt x="102734" y="0"/>
                  </a:cubicBezTo>
                  <a:close/>
                </a:path>
              </a:pathLst>
            </a:custGeom>
            <a:solidFill>
              <a:srgbClr val="F8B9B8"/>
            </a:solidFill>
            <a:ln w="47625" cap="rnd">
              <a:solidFill>
                <a:srgbClr val="000000"/>
              </a:solidFill>
              <a:prstDash val="solid"/>
              <a:round/>
            </a:ln>
          </p:spPr>
        </p:sp>
        <p:sp>
          <p:nvSpPr>
            <p:cNvPr id="17" name="TextBox 17"/>
            <p:cNvSpPr txBox="1"/>
            <p:nvPr/>
          </p:nvSpPr>
          <p:spPr>
            <a:xfrm>
              <a:off x="0" y="-47625"/>
              <a:ext cx="1945063" cy="2075573"/>
            </a:xfrm>
            <a:prstGeom prst="rect">
              <a:avLst/>
            </a:prstGeom>
          </p:spPr>
          <p:txBody>
            <a:bodyPr lIns="50800" tIns="50800" rIns="50800" bIns="50800" rtlCol="0" anchor="ctr"/>
            <a:lstStyle/>
            <a:p>
              <a:pPr algn="ctr">
                <a:lnSpc>
                  <a:spcPts val="3079"/>
                </a:lnSpc>
              </a:pPr>
              <a:endParaRPr/>
            </a:p>
          </p:txBody>
        </p:sp>
      </p:grpSp>
      <p:sp>
        <p:nvSpPr>
          <p:cNvPr id="18" name="TextBox 18"/>
          <p:cNvSpPr txBox="1"/>
          <p:nvPr/>
        </p:nvSpPr>
        <p:spPr>
          <a:xfrm>
            <a:off x="308109" y="1880378"/>
            <a:ext cx="7139090" cy="7032626"/>
          </a:xfrm>
          <a:prstGeom prst="rect">
            <a:avLst/>
          </a:prstGeom>
        </p:spPr>
        <p:txBody>
          <a:bodyPr lIns="0" tIns="0" rIns="0" bIns="0" rtlCol="0" anchor="t">
            <a:spAutoFit/>
          </a:bodyPr>
          <a:lstStyle/>
          <a:p>
            <a:pPr algn="ctr">
              <a:lnSpc>
                <a:spcPts val="5599"/>
              </a:lnSpc>
            </a:pPr>
            <a:r>
              <a:rPr lang="en-US" sz="3999">
                <a:solidFill>
                  <a:srgbClr val="000000"/>
                </a:solidFill>
                <a:latin typeface="BM Hanna"/>
                <a:ea typeface="BM Hanna"/>
                <a:cs typeface="BM Hanna"/>
                <a:sym typeface="BM Hanna"/>
              </a:rPr>
              <a:t>Time for you to have a go!</a:t>
            </a:r>
          </a:p>
          <a:p>
            <a:pPr algn="ctr">
              <a:lnSpc>
                <a:spcPts val="5599"/>
              </a:lnSpc>
            </a:pPr>
            <a:endParaRPr lang="en-US" sz="3999">
              <a:solidFill>
                <a:srgbClr val="000000"/>
              </a:solidFill>
              <a:latin typeface="BM Hanna"/>
              <a:ea typeface="BM Hanna"/>
              <a:cs typeface="BM Hanna"/>
              <a:sym typeface="BM Hanna"/>
            </a:endParaRPr>
          </a:p>
          <a:p>
            <a:pPr algn="ctr">
              <a:lnSpc>
                <a:spcPts val="5599"/>
              </a:lnSpc>
            </a:pPr>
            <a:endParaRPr lang="en-US" sz="3999">
              <a:solidFill>
                <a:srgbClr val="000000"/>
              </a:solidFill>
              <a:latin typeface="BM Hanna"/>
              <a:ea typeface="BM Hanna"/>
              <a:cs typeface="BM Hanna"/>
              <a:sym typeface="BM Hanna"/>
            </a:endParaRPr>
          </a:p>
          <a:p>
            <a:pPr marL="863590" lvl="1" indent="-431795" algn="ctr">
              <a:lnSpc>
                <a:spcPts val="5599"/>
              </a:lnSpc>
              <a:buFont typeface="Arial"/>
              <a:buChar char="•"/>
            </a:pPr>
            <a:r>
              <a:rPr lang="en-US" sz="3999">
                <a:solidFill>
                  <a:srgbClr val="000000"/>
                </a:solidFill>
                <a:latin typeface="BM Hanna"/>
                <a:ea typeface="BM Hanna"/>
                <a:cs typeface="BM Hanna"/>
                <a:sym typeface="BM Hanna"/>
              </a:rPr>
              <a:t>Check your knowledge https://www.timestables.co.uk/multiplication-tables-check/</a:t>
            </a:r>
          </a:p>
          <a:p>
            <a:pPr algn="ctr">
              <a:lnSpc>
                <a:spcPts val="5599"/>
              </a:lnSpc>
            </a:pPr>
            <a:endParaRPr lang="en-US" sz="3999">
              <a:solidFill>
                <a:srgbClr val="000000"/>
              </a:solidFill>
              <a:latin typeface="BM Hanna"/>
              <a:ea typeface="BM Hanna"/>
              <a:cs typeface="BM Hanna"/>
              <a:sym typeface="BM Hanna"/>
            </a:endParaRPr>
          </a:p>
          <a:p>
            <a:pPr marL="863590" lvl="1" indent="-431795" algn="ctr">
              <a:lnSpc>
                <a:spcPts val="5599"/>
              </a:lnSpc>
              <a:buFont typeface="Arial"/>
              <a:buChar char="•"/>
            </a:pPr>
            <a:r>
              <a:rPr lang="en-US" sz="3999">
                <a:solidFill>
                  <a:srgbClr val="000000"/>
                </a:solidFill>
                <a:latin typeface="BM Hanna"/>
                <a:ea typeface="BM Hanna"/>
                <a:cs typeface="BM Hanna"/>
                <a:sym typeface="BM Hanna"/>
              </a:rPr>
              <a:t>Play some times tables games with each other</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AF5"/>
        </a:solidFill>
        <a:effectLst/>
      </p:bgPr>
    </p:bg>
    <p:spTree>
      <p:nvGrpSpPr>
        <p:cNvPr id="1" name=""/>
        <p:cNvGrpSpPr/>
        <p:nvPr/>
      </p:nvGrpSpPr>
      <p:grpSpPr>
        <a:xfrm>
          <a:off x="0" y="0"/>
          <a:ext cx="0" cy="0"/>
          <a:chOff x="0" y="0"/>
          <a:chExt cx="0" cy="0"/>
        </a:xfrm>
      </p:grpSpPr>
      <p:sp>
        <p:nvSpPr>
          <p:cNvPr id="2" name="Freeform 2"/>
          <p:cNvSpPr/>
          <p:nvPr/>
        </p:nvSpPr>
        <p:spPr>
          <a:xfrm>
            <a:off x="-2657642" y="-353651"/>
            <a:ext cx="10389615" cy="10994302"/>
          </a:xfrm>
          <a:custGeom>
            <a:avLst/>
            <a:gdLst/>
            <a:ahLst/>
            <a:cxnLst/>
            <a:rect l="l" t="t" r="r" b="b"/>
            <a:pathLst>
              <a:path w="10389615" h="10994302">
                <a:moveTo>
                  <a:pt x="0" y="0"/>
                </a:moveTo>
                <a:lnTo>
                  <a:pt x="10389615" y="0"/>
                </a:lnTo>
                <a:lnTo>
                  <a:pt x="10389615" y="10994302"/>
                </a:lnTo>
                <a:lnTo>
                  <a:pt x="0" y="1099430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3" name="Group 3"/>
          <p:cNvGrpSpPr/>
          <p:nvPr/>
        </p:nvGrpSpPr>
        <p:grpSpPr>
          <a:xfrm>
            <a:off x="7912948" y="-1108392"/>
            <a:ext cx="10768499" cy="11878531"/>
            <a:chOff x="0" y="0"/>
            <a:chExt cx="2836148" cy="3128502"/>
          </a:xfrm>
        </p:grpSpPr>
        <p:sp>
          <p:nvSpPr>
            <p:cNvPr id="4" name="Freeform 4"/>
            <p:cNvSpPr/>
            <p:nvPr/>
          </p:nvSpPr>
          <p:spPr>
            <a:xfrm>
              <a:off x="0" y="0"/>
              <a:ext cx="2836148" cy="3128502"/>
            </a:xfrm>
            <a:custGeom>
              <a:avLst/>
              <a:gdLst/>
              <a:ahLst/>
              <a:cxnLst/>
              <a:rect l="l" t="t" r="r" b="b"/>
              <a:pathLst>
                <a:path w="2836148" h="3128502">
                  <a:moveTo>
                    <a:pt x="36666" y="0"/>
                  </a:moveTo>
                  <a:lnTo>
                    <a:pt x="2799482" y="0"/>
                  </a:lnTo>
                  <a:cubicBezTo>
                    <a:pt x="2809206" y="0"/>
                    <a:pt x="2818532" y="3863"/>
                    <a:pt x="2825409" y="10739"/>
                  </a:cubicBezTo>
                  <a:cubicBezTo>
                    <a:pt x="2832285" y="17615"/>
                    <a:pt x="2836148" y="26942"/>
                    <a:pt x="2836148" y="36666"/>
                  </a:cubicBezTo>
                  <a:lnTo>
                    <a:pt x="2836148" y="3091836"/>
                  </a:lnTo>
                  <a:cubicBezTo>
                    <a:pt x="2836148" y="3101560"/>
                    <a:pt x="2832285" y="3110887"/>
                    <a:pt x="2825409" y="3117763"/>
                  </a:cubicBezTo>
                  <a:cubicBezTo>
                    <a:pt x="2818532" y="3124639"/>
                    <a:pt x="2809206" y="3128502"/>
                    <a:pt x="2799482" y="3128502"/>
                  </a:cubicBezTo>
                  <a:lnTo>
                    <a:pt x="36666" y="3128502"/>
                  </a:lnTo>
                  <a:cubicBezTo>
                    <a:pt x="26942" y="3128502"/>
                    <a:pt x="17615" y="3124639"/>
                    <a:pt x="10739" y="3117763"/>
                  </a:cubicBezTo>
                  <a:cubicBezTo>
                    <a:pt x="3863" y="3110887"/>
                    <a:pt x="0" y="3101560"/>
                    <a:pt x="0" y="3091836"/>
                  </a:cubicBezTo>
                  <a:lnTo>
                    <a:pt x="0" y="36666"/>
                  </a:lnTo>
                  <a:cubicBezTo>
                    <a:pt x="0" y="26942"/>
                    <a:pt x="3863" y="17615"/>
                    <a:pt x="10739" y="10739"/>
                  </a:cubicBezTo>
                  <a:cubicBezTo>
                    <a:pt x="17615" y="3863"/>
                    <a:pt x="26942" y="0"/>
                    <a:pt x="36666" y="0"/>
                  </a:cubicBezTo>
                  <a:close/>
                </a:path>
              </a:pathLst>
            </a:custGeom>
            <a:solidFill>
              <a:srgbClr val="9DC7E7"/>
            </a:solidFill>
            <a:ln w="47625" cap="rnd">
              <a:solidFill>
                <a:srgbClr val="000000"/>
              </a:solidFill>
              <a:prstDash val="solid"/>
              <a:round/>
            </a:ln>
          </p:spPr>
        </p:sp>
        <p:sp>
          <p:nvSpPr>
            <p:cNvPr id="5" name="TextBox 5"/>
            <p:cNvSpPr txBox="1"/>
            <p:nvPr/>
          </p:nvSpPr>
          <p:spPr>
            <a:xfrm>
              <a:off x="0" y="-47625"/>
              <a:ext cx="2836148" cy="3176127"/>
            </a:xfrm>
            <a:prstGeom prst="rect">
              <a:avLst/>
            </a:prstGeom>
          </p:spPr>
          <p:txBody>
            <a:bodyPr lIns="50800" tIns="50800" rIns="50800" bIns="50800" rtlCol="0" anchor="ctr"/>
            <a:lstStyle/>
            <a:p>
              <a:pPr algn="ctr">
                <a:lnSpc>
                  <a:spcPts val="3079"/>
                </a:lnSpc>
              </a:pPr>
              <a:endParaRPr/>
            </a:p>
          </p:txBody>
        </p:sp>
      </p:grpSp>
      <p:sp>
        <p:nvSpPr>
          <p:cNvPr id="6" name="Freeform 6"/>
          <p:cNvSpPr/>
          <p:nvPr/>
        </p:nvSpPr>
        <p:spPr>
          <a:xfrm>
            <a:off x="8959049" y="4003499"/>
            <a:ext cx="369901" cy="369901"/>
          </a:xfrm>
          <a:custGeom>
            <a:avLst/>
            <a:gdLst/>
            <a:ahLst/>
            <a:cxnLst/>
            <a:rect l="l" t="t" r="r" b="b"/>
            <a:pathLst>
              <a:path w="369901" h="369901">
                <a:moveTo>
                  <a:pt x="0" y="0"/>
                </a:moveTo>
                <a:lnTo>
                  <a:pt x="369902" y="0"/>
                </a:lnTo>
                <a:lnTo>
                  <a:pt x="369902" y="369901"/>
                </a:lnTo>
                <a:lnTo>
                  <a:pt x="0" y="369901"/>
                </a:lnTo>
                <a:lnTo>
                  <a:pt x="0" y="0"/>
                </a:lnTo>
                <a:close/>
              </a:path>
            </a:pathLst>
          </a:custGeom>
          <a:blipFill>
            <a:blip r:embed="rId6">
              <a:extLst>
                <a:ext uri="{96DAC541-7B7A-43D3-8B79-37D633B846F1}">
                  <asvg:svgBlip xmlns:asvg="http://schemas.microsoft.com/office/drawing/2016/SVG/main" r:embed="rId7"/>
                </a:ext>
              </a:extLst>
            </a:blip>
            <a:stretch>
              <a:fillRect l="-28336" t="-99659" r="-488942" b="-481477"/>
            </a:stretch>
          </a:blipFill>
        </p:spPr>
      </p:sp>
      <p:grpSp>
        <p:nvGrpSpPr>
          <p:cNvPr id="7" name="Group 7"/>
          <p:cNvGrpSpPr/>
          <p:nvPr/>
        </p:nvGrpSpPr>
        <p:grpSpPr>
          <a:xfrm>
            <a:off x="10033307" y="1371835"/>
            <a:ext cx="7295680" cy="1648339"/>
            <a:chOff x="0" y="0"/>
            <a:chExt cx="1921496" cy="434130"/>
          </a:xfrm>
        </p:grpSpPr>
        <p:sp>
          <p:nvSpPr>
            <p:cNvPr id="8" name="Freeform 8"/>
            <p:cNvSpPr/>
            <p:nvPr/>
          </p:nvSpPr>
          <p:spPr>
            <a:xfrm>
              <a:off x="0" y="0"/>
              <a:ext cx="1921496" cy="434130"/>
            </a:xfrm>
            <a:custGeom>
              <a:avLst/>
              <a:gdLst/>
              <a:ahLst/>
              <a:cxnLst/>
              <a:rect l="l" t="t" r="r" b="b"/>
              <a:pathLst>
                <a:path w="1921496" h="434130">
                  <a:moveTo>
                    <a:pt x="103994" y="0"/>
                  </a:moveTo>
                  <a:lnTo>
                    <a:pt x="1817502" y="0"/>
                  </a:lnTo>
                  <a:cubicBezTo>
                    <a:pt x="1845083" y="0"/>
                    <a:pt x="1871534" y="10956"/>
                    <a:pt x="1891037" y="30459"/>
                  </a:cubicBezTo>
                  <a:cubicBezTo>
                    <a:pt x="1910539" y="49962"/>
                    <a:pt x="1921496" y="76413"/>
                    <a:pt x="1921496" y="103994"/>
                  </a:cubicBezTo>
                  <a:lnTo>
                    <a:pt x="1921496" y="330136"/>
                  </a:lnTo>
                  <a:cubicBezTo>
                    <a:pt x="1921496" y="357717"/>
                    <a:pt x="1910539" y="384169"/>
                    <a:pt x="1891037" y="403671"/>
                  </a:cubicBezTo>
                  <a:cubicBezTo>
                    <a:pt x="1871534" y="423174"/>
                    <a:pt x="1845083" y="434130"/>
                    <a:pt x="1817502" y="434130"/>
                  </a:cubicBezTo>
                  <a:lnTo>
                    <a:pt x="103994" y="434130"/>
                  </a:lnTo>
                  <a:cubicBezTo>
                    <a:pt x="76413" y="434130"/>
                    <a:pt x="49962" y="423174"/>
                    <a:pt x="30459" y="403671"/>
                  </a:cubicBezTo>
                  <a:cubicBezTo>
                    <a:pt x="10956" y="384169"/>
                    <a:pt x="0" y="357717"/>
                    <a:pt x="0" y="330136"/>
                  </a:cubicBezTo>
                  <a:lnTo>
                    <a:pt x="0" y="103994"/>
                  </a:lnTo>
                  <a:cubicBezTo>
                    <a:pt x="0" y="76413"/>
                    <a:pt x="10956" y="49962"/>
                    <a:pt x="30459" y="30459"/>
                  </a:cubicBezTo>
                  <a:cubicBezTo>
                    <a:pt x="49962" y="10956"/>
                    <a:pt x="76413" y="0"/>
                    <a:pt x="103994" y="0"/>
                  </a:cubicBezTo>
                  <a:close/>
                </a:path>
              </a:pathLst>
            </a:custGeom>
            <a:solidFill>
              <a:srgbClr val="B4C273"/>
            </a:solidFill>
            <a:ln w="47625" cap="rnd">
              <a:solidFill>
                <a:srgbClr val="000000"/>
              </a:solidFill>
              <a:prstDash val="solid"/>
              <a:round/>
            </a:ln>
          </p:spPr>
        </p:sp>
        <p:sp>
          <p:nvSpPr>
            <p:cNvPr id="9" name="TextBox 9"/>
            <p:cNvSpPr txBox="1"/>
            <p:nvPr/>
          </p:nvSpPr>
          <p:spPr>
            <a:xfrm>
              <a:off x="0" y="-47625"/>
              <a:ext cx="1921496" cy="481755"/>
            </a:xfrm>
            <a:prstGeom prst="rect">
              <a:avLst/>
            </a:prstGeom>
          </p:spPr>
          <p:txBody>
            <a:bodyPr lIns="50800" tIns="50800" rIns="50800" bIns="50800" rtlCol="0" anchor="ctr"/>
            <a:lstStyle/>
            <a:p>
              <a:pPr algn="ctr">
                <a:lnSpc>
                  <a:spcPts val="3079"/>
                </a:lnSpc>
              </a:pPr>
              <a:endParaRPr/>
            </a:p>
          </p:txBody>
        </p:sp>
      </p:grpSp>
      <p:grpSp>
        <p:nvGrpSpPr>
          <p:cNvPr id="10" name="Group 10"/>
          <p:cNvGrpSpPr/>
          <p:nvPr/>
        </p:nvGrpSpPr>
        <p:grpSpPr>
          <a:xfrm>
            <a:off x="9998199" y="3277349"/>
            <a:ext cx="7261101" cy="1822200"/>
            <a:chOff x="0" y="0"/>
            <a:chExt cx="1912389" cy="479921"/>
          </a:xfrm>
        </p:grpSpPr>
        <p:sp>
          <p:nvSpPr>
            <p:cNvPr id="11" name="Freeform 11"/>
            <p:cNvSpPr/>
            <p:nvPr/>
          </p:nvSpPr>
          <p:spPr>
            <a:xfrm>
              <a:off x="0" y="0"/>
              <a:ext cx="1912389" cy="479921"/>
            </a:xfrm>
            <a:custGeom>
              <a:avLst/>
              <a:gdLst/>
              <a:ahLst/>
              <a:cxnLst/>
              <a:rect l="l" t="t" r="r" b="b"/>
              <a:pathLst>
                <a:path w="1912389" h="479921">
                  <a:moveTo>
                    <a:pt x="31987" y="0"/>
                  </a:moveTo>
                  <a:lnTo>
                    <a:pt x="1880402" y="0"/>
                  </a:lnTo>
                  <a:cubicBezTo>
                    <a:pt x="1888886" y="0"/>
                    <a:pt x="1897022" y="3370"/>
                    <a:pt x="1903020" y="9369"/>
                  </a:cubicBezTo>
                  <a:cubicBezTo>
                    <a:pt x="1909019" y="15367"/>
                    <a:pt x="1912389" y="23503"/>
                    <a:pt x="1912389" y="31987"/>
                  </a:cubicBezTo>
                  <a:lnTo>
                    <a:pt x="1912389" y="447935"/>
                  </a:lnTo>
                  <a:cubicBezTo>
                    <a:pt x="1912389" y="465600"/>
                    <a:pt x="1898068" y="479921"/>
                    <a:pt x="1880402" y="479921"/>
                  </a:cubicBezTo>
                  <a:lnTo>
                    <a:pt x="31987" y="479921"/>
                  </a:lnTo>
                  <a:cubicBezTo>
                    <a:pt x="23503" y="479921"/>
                    <a:pt x="15367" y="476551"/>
                    <a:pt x="9369" y="470552"/>
                  </a:cubicBezTo>
                  <a:cubicBezTo>
                    <a:pt x="3370" y="464554"/>
                    <a:pt x="0" y="456418"/>
                    <a:pt x="0" y="447935"/>
                  </a:cubicBezTo>
                  <a:lnTo>
                    <a:pt x="0" y="31987"/>
                  </a:lnTo>
                  <a:cubicBezTo>
                    <a:pt x="0" y="23503"/>
                    <a:pt x="3370" y="15367"/>
                    <a:pt x="9369" y="9369"/>
                  </a:cubicBezTo>
                  <a:cubicBezTo>
                    <a:pt x="15367" y="3370"/>
                    <a:pt x="23503" y="0"/>
                    <a:pt x="31987" y="0"/>
                  </a:cubicBezTo>
                  <a:close/>
                </a:path>
              </a:pathLst>
            </a:custGeom>
            <a:solidFill>
              <a:srgbClr val="FFFAF5"/>
            </a:solidFill>
            <a:ln w="38100" cap="rnd">
              <a:solidFill>
                <a:srgbClr val="000000"/>
              </a:solidFill>
              <a:prstDash val="solid"/>
              <a:round/>
            </a:ln>
          </p:spPr>
        </p:sp>
        <p:sp>
          <p:nvSpPr>
            <p:cNvPr id="12" name="TextBox 12"/>
            <p:cNvSpPr txBox="1"/>
            <p:nvPr/>
          </p:nvSpPr>
          <p:spPr>
            <a:xfrm>
              <a:off x="0" y="-47625"/>
              <a:ext cx="1912389" cy="527546"/>
            </a:xfrm>
            <a:prstGeom prst="rect">
              <a:avLst/>
            </a:prstGeom>
          </p:spPr>
          <p:txBody>
            <a:bodyPr lIns="50800" tIns="50800" rIns="50800" bIns="50800" rtlCol="0" anchor="ctr"/>
            <a:lstStyle/>
            <a:p>
              <a:pPr algn="ctr">
                <a:lnSpc>
                  <a:spcPts val="3079"/>
                </a:lnSpc>
              </a:pPr>
              <a:endParaRPr/>
            </a:p>
          </p:txBody>
        </p:sp>
      </p:grpSp>
      <p:grpSp>
        <p:nvGrpSpPr>
          <p:cNvPr id="13" name="Group 13"/>
          <p:cNvGrpSpPr/>
          <p:nvPr/>
        </p:nvGrpSpPr>
        <p:grpSpPr>
          <a:xfrm>
            <a:off x="9998199" y="5356724"/>
            <a:ext cx="7261101" cy="1822200"/>
            <a:chOff x="0" y="0"/>
            <a:chExt cx="1912389" cy="479921"/>
          </a:xfrm>
        </p:grpSpPr>
        <p:sp>
          <p:nvSpPr>
            <p:cNvPr id="14" name="Freeform 14"/>
            <p:cNvSpPr/>
            <p:nvPr/>
          </p:nvSpPr>
          <p:spPr>
            <a:xfrm>
              <a:off x="0" y="0"/>
              <a:ext cx="1912389" cy="479921"/>
            </a:xfrm>
            <a:custGeom>
              <a:avLst/>
              <a:gdLst/>
              <a:ahLst/>
              <a:cxnLst/>
              <a:rect l="l" t="t" r="r" b="b"/>
              <a:pathLst>
                <a:path w="1912389" h="479921">
                  <a:moveTo>
                    <a:pt x="31987" y="0"/>
                  </a:moveTo>
                  <a:lnTo>
                    <a:pt x="1880402" y="0"/>
                  </a:lnTo>
                  <a:cubicBezTo>
                    <a:pt x="1888886" y="0"/>
                    <a:pt x="1897022" y="3370"/>
                    <a:pt x="1903020" y="9369"/>
                  </a:cubicBezTo>
                  <a:cubicBezTo>
                    <a:pt x="1909019" y="15367"/>
                    <a:pt x="1912389" y="23503"/>
                    <a:pt x="1912389" y="31987"/>
                  </a:cubicBezTo>
                  <a:lnTo>
                    <a:pt x="1912389" y="447935"/>
                  </a:lnTo>
                  <a:cubicBezTo>
                    <a:pt x="1912389" y="465600"/>
                    <a:pt x="1898068" y="479921"/>
                    <a:pt x="1880402" y="479921"/>
                  </a:cubicBezTo>
                  <a:lnTo>
                    <a:pt x="31987" y="479921"/>
                  </a:lnTo>
                  <a:cubicBezTo>
                    <a:pt x="23503" y="479921"/>
                    <a:pt x="15367" y="476551"/>
                    <a:pt x="9369" y="470552"/>
                  </a:cubicBezTo>
                  <a:cubicBezTo>
                    <a:pt x="3370" y="464554"/>
                    <a:pt x="0" y="456418"/>
                    <a:pt x="0" y="447935"/>
                  </a:cubicBezTo>
                  <a:lnTo>
                    <a:pt x="0" y="31987"/>
                  </a:lnTo>
                  <a:cubicBezTo>
                    <a:pt x="0" y="23503"/>
                    <a:pt x="3370" y="15367"/>
                    <a:pt x="9369" y="9369"/>
                  </a:cubicBezTo>
                  <a:cubicBezTo>
                    <a:pt x="15367" y="3370"/>
                    <a:pt x="23503" y="0"/>
                    <a:pt x="31987" y="0"/>
                  </a:cubicBezTo>
                  <a:close/>
                </a:path>
              </a:pathLst>
            </a:custGeom>
            <a:solidFill>
              <a:srgbClr val="FFFAF5"/>
            </a:solidFill>
            <a:ln w="38100" cap="rnd">
              <a:solidFill>
                <a:srgbClr val="000000"/>
              </a:solidFill>
              <a:prstDash val="solid"/>
              <a:round/>
            </a:ln>
          </p:spPr>
        </p:sp>
        <p:sp>
          <p:nvSpPr>
            <p:cNvPr id="15" name="TextBox 15"/>
            <p:cNvSpPr txBox="1"/>
            <p:nvPr/>
          </p:nvSpPr>
          <p:spPr>
            <a:xfrm>
              <a:off x="0" y="-47625"/>
              <a:ext cx="1912389" cy="527546"/>
            </a:xfrm>
            <a:prstGeom prst="rect">
              <a:avLst/>
            </a:prstGeom>
          </p:spPr>
          <p:txBody>
            <a:bodyPr lIns="50800" tIns="50800" rIns="50800" bIns="50800" rtlCol="0" anchor="ctr"/>
            <a:lstStyle/>
            <a:p>
              <a:pPr algn="ctr">
                <a:lnSpc>
                  <a:spcPts val="3079"/>
                </a:lnSpc>
              </a:pPr>
              <a:endParaRPr/>
            </a:p>
          </p:txBody>
        </p:sp>
      </p:grpSp>
      <p:grpSp>
        <p:nvGrpSpPr>
          <p:cNvPr id="16" name="Group 16"/>
          <p:cNvGrpSpPr/>
          <p:nvPr/>
        </p:nvGrpSpPr>
        <p:grpSpPr>
          <a:xfrm>
            <a:off x="9998199" y="7436100"/>
            <a:ext cx="7261101" cy="1822200"/>
            <a:chOff x="0" y="0"/>
            <a:chExt cx="1912389" cy="479921"/>
          </a:xfrm>
        </p:grpSpPr>
        <p:sp>
          <p:nvSpPr>
            <p:cNvPr id="17" name="Freeform 17"/>
            <p:cNvSpPr/>
            <p:nvPr/>
          </p:nvSpPr>
          <p:spPr>
            <a:xfrm>
              <a:off x="0" y="0"/>
              <a:ext cx="1912389" cy="479921"/>
            </a:xfrm>
            <a:custGeom>
              <a:avLst/>
              <a:gdLst/>
              <a:ahLst/>
              <a:cxnLst/>
              <a:rect l="l" t="t" r="r" b="b"/>
              <a:pathLst>
                <a:path w="1912389" h="479921">
                  <a:moveTo>
                    <a:pt x="31987" y="0"/>
                  </a:moveTo>
                  <a:lnTo>
                    <a:pt x="1880402" y="0"/>
                  </a:lnTo>
                  <a:cubicBezTo>
                    <a:pt x="1888886" y="0"/>
                    <a:pt x="1897022" y="3370"/>
                    <a:pt x="1903020" y="9369"/>
                  </a:cubicBezTo>
                  <a:cubicBezTo>
                    <a:pt x="1909019" y="15367"/>
                    <a:pt x="1912389" y="23503"/>
                    <a:pt x="1912389" y="31987"/>
                  </a:cubicBezTo>
                  <a:lnTo>
                    <a:pt x="1912389" y="447935"/>
                  </a:lnTo>
                  <a:cubicBezTo>
                    <a:pt x="1912389" y="465600"/>
                    <a:pt x="1898068" y="479921"/>
                    <a:pt x="1880402" y="479921"/>
                  </a:cubicBezTo>
                  <a:lnTo>
                    <a:pt x="31987" y="479921"/>
                  </a:lnTo>
                  <a:cubicBezTo>
                    <a:pt x="23503" y="479921"/>
                    <a:pt x="15367" y="476551"/>
                    <a:pt x="9369" y="470552"/>
                  </a:cubicBezTo>
                  <a:cubicBezTo>
                    <a:pt x="3370" y="464554"/>
                    <a:pt x="0" y="456418"/>
                    <a:pt x="0" y="447935"/>
                  </a:cubicBezTo>
                  <a:lnTo>
                    <a:pt x="0" y="31987"/>
                  </a:lnTo>
                  <a:cubicBezTo>
                    <a:pt x="0" y="23503"/>
                    <a:pt x="3370" y="15367"/>
                    <a:pt x="9369" y="9369"/>
                  </a:cubicBezTo>
                  <a:cubicBezTo>
                    <a:pt x="15367" y="3370"/>
                    <a:pt x="23503" y="0"/>
                    <a:pt x="31987" y="0"/>
                  </a:cubicBezTo>
                  <a:close/>
                </a:path>
              </a:pathLst>
            </a:custGeom>
            <a:solidFill>
              <a:srgbClr val="FFFAF5"/>
            </a:solidFill>
            <a:ln w="38100" cap="rnd">
              <a:solidFill>
                <a:srgbClr val="000000"/>
              </a:solidFill>
              <a:prstDash val="solid"/>
              <a:round/>
            </a:ln>
          </p:spPr>
        </p:sp>
        <p:sp>
          <p:nvSpPr>
            <p:cNvPr id="18" name="TextBox 18"/>
            <p:cNvSpPr txBox="1"/>
            <p:nvPr/>
          </p:nvSpPr>
          <p:spPr>
            <a:xfrm>
              <a:off x="0" y="-47625"/>
              <a:ext cx="1912389" cy="527546"/>
            </a:xfrm>
            <a:prstGeom prst="rect">
              <a:avLst/>
            </a:prstGeom>
          </p:spPr>
          <p:txBody>
            <a:bodyPr lIns="50800" tIns="50800" rIns="50800" bIns="50800" rtlCol="0" anchor="ctr"/>
            <a:lstStyle/>
            <a:p>
              <a:pPr algn="ctr">
                <a:lnSpc>
                  <a:spcPts val="3079"/>
                </a:lnSpc>
              </a:pPr>
              <a:endParaRPr/>
            </a:p>
          </p:txBody>
        </p:sp>
      </p:grpSp>
      <p:sp>
        <p:nvSpPr>
          <p:cNvPr id="19" name="Freeform 19"/>
          <p:cNvSpPr/>
          <p:nvPr/>
        </p:nvSpPr>
        <p:spPr>
          <a:xfrm>
            <a:off x="8959049" y="6082874"/>
            <a:ext cx="369901" cy="369901"/>
          </a:xfrm>
          <a:custGeom>
            <a:avLst/>
            <a:gdLst/>
            <a:ahLst/>
            <a:cxnLst/>
            <a:rect l="l" t="t" r="r" b="b"/>
            <a:pathLst>
              <a:path w="369901" h="369901">
                <a:moveTo>
                  <a:pt x="0" y="0"/>
                </a:moveTo>
                <a:lnTo>
                  <a:pt x="369902" y="0"/>
                </a:lnTo>
                <a:lnTo>
                  <a:pt x="369902" y="369901"/>
                </a:lnTo>
                <a:lnTo>
                  <a:pt x="0" y="369901"/>
                </a:lnTo>
                <a:lnTo>
                  <a:pt x="0" y="0"/>
                </a:lnTo>
                <a:close/>
              </a:path>
            </a:pathLst>
          </a:custGeom>
          <a:blipFill>
            <a:blip r:embed="rId6">
              <a:extLst>
                <a:ext uri="{96DAC541-7B7A-43D3-8B79-37D633B846F1}">
                  <asvg:svgBlip xmlns:asvg="http://schemas.microsoft.com/office/drawing/2016/SVG/main" r:embed="rId7"/>
                </a:ext>
              </a:extLst>
            </a:blip>
            <a:stretch>
              <a:fillRect l="-28336" t="-99659" r="-488942" b="-481477"/>
            </a:stretch>
          </a:blipFill>
        </p:spPr>
      </p:sp>
      <p:sp>
        <p:nvSpPr>
          <p:cNvPr id="20" name="Freeform 20"/>
          <p:cNvSpPr/>
          <p:nvPr/>
        </p:nvSpPr>
        <p:spPr>
          <a:xfrm>
            <a:off x="8959049" y="8162249"/>
            <a:ext cx="369901" cy="369901"/>
          </a:xfrm>
          <a:custGeom>
            <a:avLst/>
            <a:gdLst/>
            <a:ahLst/>
            <a:cxnLst/>
            <a:rect l="l" t="t" r="r" b="b"/>
            <a:pathLst>
              <a:path w="369901" h="369901">
                <a:moveTo>
                  <a:pt x="0" y="0"/>
                </a:moveTo>
                <a:lnTo>
                  <a:pt x="369902" y="0"/>
                </a:lnTo>
                <a:lnTo>
                  <a:pt x="369902" y="369902"/>
                </a:lnTo>
                <a:lnTo>
                  <a:pt x="0" y="369902"/>
                </a:lnTo>
                <a:lnTo>
                  <a:pt x="0" y="0"/>
                </a:lnTo>
                <a:close/>
              </a:path>
            </a:pathLst>
          </a:custGeom>
          <a:blipFill>
            <a:blip r:embed="rId6">
              <a:extLst>
                <a:ext uri="{96DAC541-7B7A-43D3-8B79-37D633B846F1}">
                  <asvg:svgBlip xmlns:asvg="http://schemas.microsoft.com/office/drawing/2016/SVG/main" r:embed="rId7"/>
                </a:ext>
              </a:extLst>
            </a:blip>
            <a:stretch>
              <a:fillRect l="-28336" t="-99659" r="-488942" b="-481477"/>
            </a:stretch>
          </a:blipFill>
        </p:spPr>
      </p:sp>
      <p:sp>
        <p:nvSpPr>
          <p:cNvPr id="23" name="Freeform 23"/>
          <p:cNvSpPr/>
          <p:nvPr/>
        </p:nvSpPr>
        <p:spPr>
          <a:xfrm rot="-367792">
            <a:off x="8240965" y="339642"/>
            <a:ext cx="2175971" cy="1378115"/>
          </a:xfrm>
          <a:custGeom>
            <a:avLst/>
            <a:gdLst/>
            <a:ahLst/>
            <a:cxnLst/>
            <a:rect l="l" t="t" r="r" b="b"/>
            <a:pathLst>
              <a:path w="2175971" h="1378115">
                <a:moveTo>
                  <a:pt x="0" y="0"/>
                </a:moveTo>
                <a:lnTo>
                  <a:pt x="2175971" y="0"/>
                </a:lnTo>
                <a:lnTo>
                  <a:pt x="2175971" y="1378116"/>
                </a:lnTo>
                <a:lnTo>
                  <a:pt x="0" y="1378116"/>
                </a:lnTo>
                <a:lnTo>
                  <a:pt x="0" y="0"/>
                </a:lnTo>
                <a:close/>
              </a:path>
            </a:pathLst>
          </a:custGeom>
          <a:blipFill>
            <a:blip r:embed="rId8"/>
            <a:stretch>
              <a:fillRect/>
            </a:stretch>
          </a:blipFill>
        </p:spPr>
      </p:sp>
      <p:sp>
        <p:nvSpPr>
          <p:cNvPr id="24" name="TextBox 24"/>
          <p:cNvSpPr txBox="1"/>
          <p:nvPr/>
        </p:nvSpPr>
        <p:spPr>
          <a:xfrm>
            <a:off x="10435677" y="1545130"/>
            <a:ext cx="6490939" cy="1225550"/>
          </a:xfrm>
          <a:prstGeom prst="rect">
            <a:avLst/>
          </a:prstGeom>
        </p:spPr>
        <p:txBody>
          <a:bodyPr lIns="0" tIns="0" rIns="0" bIns="0" rtlCol="0" anchor="t">
            <a:spAutoFit/>
          </a:bodyPr>
          <a:lstStyle/>
          <a:p>
            <a:pPr algn="ctr">
              <a:lnSpc>
                <a:spcPts val="4900"/>
              </a:lnSpc>
            </a:pPr>
            <a:r>
              <a:rPr lang="en-US" sz="3500">
                <a:solidFill>
                  <a:srgbClr val="000000"/>
                </a:solidFill>
                <a:latin typeface="BM Hanna"/>
                <a:ea typeface="BM Hanna"/>
                <a:cs typeface="BM Hanna"/>
                <a:sym typeface="BM Hanna"/>
              </a:rPr>
              <a:t>Ways to make times tables practise fun at home</a:t>
            </a:r>
          </a:p>
        </p:txBody>
      </p:sp>
      <p:sp>
        <p:nvSpPr>
          <p:cNvPr id="25" name="TextBox 25"/>
          <p:cNvSpPr txBox="1"/>
          <p:nvPr/>
        </p:nvSpPr>
        <p:spPr>
          <a:xfrm>
            <a:off x="10159125" y="3554402"/>
            <a:ext cx="6939248" cy="573406"/>
          </a:xfrm>
          <a:prstGeom prst="rect">
            <a:avLst/>
          </a:prstGeom>
        </p:spPr>
        <p:txBody>
          <a:bodyPr lIns="0" tIns="0" rIns="0" bIns="0" rtlCol="0" anchor="t">
            <a:spAutoFit/>
          </a:bodyPr>
          <a:lstStyle/>
          <a:p>
            <a:pPr marL="712464" lvl="1" indent="-356232" algn="just">
              <a:lnSpc>
                <a:spcPts val="4619"/>
              </a:lnSpc>
              <a:buFont typeface="Arial"/>
              <a:buChar char="•"/>
            </a:pPr>
            <a:r>
              <a:rPr lang="en-US" sz="3299">
                <a:solidFill>
                  <a:srgbClr val="000000"/>
                </a:solidFill>
                <a:latin typeface="BM Hanna"/>
                <a:ea typeface="BM Hanna"/>
                <a:cs typeface="BM Hanna"/>
                <a:sym typeface="BM Hanna"/>
              </a:rPr>
              <a:t>TTRS  - https://ttrockstars.com/</a:t>
            </a:r>
          </a:p>
        </p:txBody>
      </p:sp>
      <p:sp>
        <p:nvSpPr>
          <p:cNvPr id="26" name="TextBox 26"/>
          <p:cNvSpPr txBox="1"/>
          <p:nvPr/>
        </p:nvSpPr>
        <p:spPr>
          <a:xfrm>
            <a:off x="10159125" y="7722677"/>
            <a:ext cx="6939248" cy="1481455"/>
          </a:xfrm>
          <a:prstGeom prst="rect">
            <a:avLst/>
          </a:prstGeom>
        </p:spPr>
        <p:txBody>
          <a:bodyPr lIns="0" tIns="0" rIns="0" bIns="0" rtlCol="0" anchor="t">
            <a:spAutoFit/>
          </a:bodyPr>
          <a:lstStyle/>
          <a:p>
            <a:pPr marL="604516" lvl="1" indent="-302258" algn="just">
              <a:lnSpc>
                <a:spcPts val="3919"/>
              </a:lnSpc>
              <a:buFont typeface="Arial"/>
              <a:buChar char="•"/>
            </a:pPr>
            <a:r>
              <a:rPr lang="en-US" sz="2799">
                <a:solidFill>
                  <a:srgbClr val="000000"/>
                </a:solidFill>
                <a:latin typeface="BM Hanna"/>
                <a:ea typeface="BM Hanna"/>
                <a:cs typeface="BM Hanna"/>
                <a:sym typeface="BM Hanna"/>
              </a:rPr>
              <a:t>Multiplication bingo, fastest finger, quizzes against family members, around the world, times table songs</a:t>
            </a:r>
          </a:p>
        </p:txBody>
      </p:sp>
      <p:sp>
        <p:nvSpPr>
          <p:cNvPr id="27" name="TextBox 27"/>
          <p:cNvSpPr txBox="1"/>
          <p:nvPr/>
        </p:nvSpPr>
        <p:spPr>
          <a:xfrm>
            <a:off x="10159125" y="5443469"/>
            <a:ext cx="6767491" cy="1735456"/>
          </a:xfrm>
          <a:prstGeom prst="rect">
            <a:avLst/>
          </a:prstGeom>
        </p:spPr>
        <p:txBody>
          <a:bodyPr lIns="0" tIns="0" rIns="0" bIns="0" rtlCol="0" anchor="t">
            <a:spAutoFit/>
          </a:bodyPr>
          <a:lstStyle/>
          <a:p>
            <a:pPr marL="712464" lvl="1" indent="-356232" algn="just">
              <a:lnSpc>
                <a:spcPts val="4619"/>
              </a:lnSpc>
              <a:buFont typeface="Arial"/>
              <a:buChar char="•"/>
            </a:pPr>
            <a:r>
              <a:rPr lang="en-US" sz="3299">
                <a:solidFill>
                  <a:srgbClr val="000000"/>
                </a:solidFill>
                <a:latin typeface="BM Hanna"/>
                <a:ea typeface="BM Hanna"/>
                <a:cs typeface="BM Hanna"/>
                <a:sym typeface="BM Hanna"/>
              </a:rPr>
              <a:t>Hit the button - https://www.topmarks.co.uk/maths-games/hit-the-button</a:t>
            </a:r>
          </a:p>
        </p:txBody>
      </p:sp>
      <p:pic>
        <p:nvPicPr>
          <p:cNvPr id="28" name="Online Media 27" title="8 Times Table Song (You Belong With Me by Taylor Swift) Laugh Along and Learn">
            <a:hlinkClick r:id="" action="ppaction://media"/>
            <a:extLst>
              <a:ext uri="{FF2B5EF4-FFF2-40B4-BE49-F238E27FC236}">
                <a16:creationId xmlns:a16="http://schemas.microsoft.com/office/drawing/2014/main" id="{502E736F-1341-421F-B1F9-A036617D3C72}"/>
              </a:ext>
            </a:extLst>
          </p:cNvPr>
          <p:cNvPicPr>
            <a:picLocks noRot="1" noChangeAspect="1"/>
          </p:cNvPicPr>
          <p:nvPr>
            <a:videoFile r:link="rId1"/>
          </p:nvPr>
        </p:nvPicPr>
        <p:blipFill>
          <a:blip r:embed="rId9"/>
          <a:stretch>
            <a:fillRect/>
          </a:stretch>
        </p:blipFill>
        <p:spPr>
          <a:xfrm>
            <a:off x="125098" y="524773"/>
            <a:ext cx="7542325" cy="4242558"/>
          </a:xfrm>
          <a:prstGeom prst="rect">
            <a:avLst/>
          </a:prstGeom>
        </p:spPr>
      </p:pic>
      <p:pic>
        <p:nvPicPr>
          <p:cNvPr id="29" name="Online Media 28" title="7 Times Table Song - Never Gonna Give You Up">
            <a:hlinkClick r:id="" action="ppaction://media"/>
            <a:extLst>
              <a:ext uri="{FF2B5EF4-FFF2-40B4-BE49-F238E27FC236}">
                <a16:creationId xmlns:a16="http://schemas.microsoft.com/office/drawing/2014/main" id="{4392857B-4E2E-4CD5-96D6-3A4ED058191F}"/>
              </a:ext>
            </a:extLst>
          </p:cNvPr>
          <p:cNvPicPr>
            <a:picLocks noRot="1" noChangeAspect="1"/>
          </p:cNvPicPr>
          <p:nvPr>
            <a:videoFile r:link="rId2"/>
          </p:nvPr>
        </p:nvPicPr>
        <p:blipFill>
          <a:blip r:embed="rId10"/>
          <a:stretch>
            <a:fillRect/>
          </a:stretch>
        </p:blipFill>
        <p:spPr>
          <a:xfrm>
            <a:off x="186977" y="5645755"/>
            <a:ext cx="7510306" cy="4224547"/>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48DE4D7C8080D4C9887091AAF48D47F" ma:contentTypeVersion="16" ma:contentTypeDescription="Create a new document." ma:contentTypeScope="" ma:versionID="3617b5240377c6f5eac916664226ff2d">
  <xsd:schema xmlns:xsd="http://www.w3.org/2001/XMLSchema" xmlns:xs="http://www.w3.org/2001/XMLSchema" xmlns:p="http://schemas.microsoft.com/office/2006/metadata/properties" xmlns:ns3="dfdee742-1fa9-4fab-8c36-c9af023c9a42" xmlns:ns4="a229fc39-0a73-4199-87f2-bfd08ed540de" targetNamespace="http://schemas.microsoft.com/office/2006/metadata/properties" ma:root="true" ma:fieldsID="93a1cbc8368370e927bf72d48ce0468d" ns3:_="" ns4:_="">
    <xsd:import namespace="dfdee742-1fa9-4fab-8c36-c9af023c9a42"/>
    <xsd:import namespace="a229fc39-0a73-4199-87f2-bfd08ed540de"/>
    <xsd:element name="properties">
      <xsd:complexType>
        <xsd:sequence>
          <xsd:element name="documentManagement">
            <xsd:complexType>
              <xsd:all>
                <xsd:element ref="ns3:_activity" minOccurs="0"/>
                <xsd:element ref="ns3:MediaServiceMetadata" minOccurs="0"/>
                <xsd:element ref="ns3:MediaServiceFastMetadata" minOccurs="0"/>
                <xsd:element ref="ns3:MediaServiceObjectDetectorVersions"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OCR" minOccurs="0"/>
                <xsd:element ref="ns3:MediaLengthInSeconds" minOccurs="0"/>
                <xsd:element ref="ns3:MediaServiceSystemTags" minOccurs="0"/>
                <xsd:element ref="ns3:MediaServiceSearchPropertie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fdee742-1fa9-4fab-8c36-c9af023c9a42" elementFormDefault="qualified">
    <xsd:import namespace="http://schemas.microsoft.com/office/2006/documentManagement/types"/>
    <xsd:import namespace="http://schemas.microsoft.com/office/infopath/2007/PartnerControls"/>
    <xsd:element name="_activity" ma:index="8" nillable="true" ma:displayName="_activity" ma:hidden="true" ma:internalName="_activity">
      <xsd:simpleType>
        <xsd:restriction base="dms:Note"/>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Location" ma:index="14" nillable="true" ma:displayName="Location" ma:indexed="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MediaServiceSystemTags" ma:index="19" nillable="true" ma:displayName="MediaServiceSystemTags" ma:hidden="true" ma:internalName="MediaServiceSystemTags" ma:readOnly="true">
      <xsd:simpleType>
        <xsd:restriction base="dms:Note"/>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229fc39-0a73-4199-87f2-bfd08ed540de" elementFormDefault="qualified">
    <xsd:import namespace="http://schemas.microsoft.com/office/2006/documentManagement/types"/>
    <xsd:import namespace="http://schemas.microsoft.com/office/infopath/2007/PartnerControls"/>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element name="SharingHintHash" ma:index="23"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dfdee742-1fa9-4fab-8c36-c9af023c9a42"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A80A7EB-FAF6-4ADA-83C0-FE05DC5107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fdee742-1fa9-4fab-8c36-c9af023c9a42"/>
    <ds:schemaRef ds:uri="a229fc39-0a73-4199-87f2-bfd08ed540d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08FB59A-1B5C-46A9-B34A-C2FED8721D95}">
  <ds:schemaRefs>
    <ds:schemaRef ds:uri="dfdee742-1fa9-4fab-8c36-c9af023c9a42"/>
    <ds:schemaRef ds:uri="http://schemas.microsoft.com/office/infopath/2007/PartnerControls"/>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purl.org/dc/dcmitype/"/>
    <ds:schemaRef ds:uri="a229fc39-0a73-4199-87f2-bfd08ed540de"/>
    <ds:schemaRef ds:uri="http://www.w3.org/XML/1998/namespace"/>
    <ds:schemaRef ds:uri="http://purl.org/dc/elements/1.1/"/>
  </ds:schemaRefs>
</ds:datastoreItem>
</file>

<file path=customXml/itemProps3.xml><?xml version="1.0" encoding="utf-8"?>
<ds:datastoreItem xmlns:ds="http://schemas.openxmlformats.org/officeDocument/2006/customXml" ds:itemID="{CD2C2573-B25C-467F-ACCC-134CFE65E35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TotalTime>
  <Words>706</Words>
  <Application>Microsoft Office PowerPoint</Application>
  <PresentationFormat>Custom</PresentationFormat>
  <Paragraphs>49</Paragraphs>
  <Slides>10</Slides>
  <Notes>0</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Calibri</vt:lpstr>
      <vt:lpstr>Arial</vt:lpstr>
      <vt:lpstr>BM Hanna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Multiplication</dc:title>
  <dc:creator>Harriet Jones</dc:creator>
  <cp:lastModifiedBy>Harriet Jones</cp:lastModifiedBy>
  <cp:revision>2</cp:revision>
  <cp:lastPrinted>2025-05-12T07:08:12Z</cp:lastPrinted>
  <dcterms:created xsi:type="dcterms:W3CDTF">2006-08-16T00:00:00Z</dcterms:created>
  <dcterms:modified xsi:type="dcterms:W3CDTF">2026-02-23T15:00:02Z</dcterms:modified>
  <dc:identifier>DAGl66sRNfk</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0x010100348DE4D7C8080D4C9887091AAF48D47F</vt:lpwstr>
  </property>
</Properties>
</file>