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66" r:id="rId7"/>
    <p:sldId id="258" r:id="rId8"/>
    <p:sldId id="259" r:id="rId9"/>
    <p:sldId id="260" r:id="rId10"/>
    <p:sldId id="261" r:id="rId11"/>
    <p:sldId id="263" r:id="rId12"/>
    <p:sldId id="262" r:id="rId13"/>
    <p:sldId id="265" r:id="rId14"/>
    <p:sldId id="264" r:id="rId15"/>
    <p:sldId id="267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38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2E9D7-1686-4E24-B078-847ABDB24D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KS2 Maths parent workshop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774D97-FC83-444E-B7C3-33D5DAFB57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Autumn Term 2024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21704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C8C38-4800-423F-B507-E4D888071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Purpose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CDB44-ED8E-41F1-8928-BBF2F8F1C7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give updates on maths teaching to parents</a:t>
            </a:r>
          </a:p>
          <a:p>
            <a:r>
              <a:rPr lang="en-US" dirty="0"/>
              <a:t>Highlight any misconceptions</a:t>
            </a:r>
          </a:p>
          <a:p>
            <a:r>
              <a:rPr lang="en-US" dirty="0"/>
              <a:t>Give examples of methods that can be used to help children with homework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21999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D2541-04C9-4C58-82BD-A3392DA2D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GLOW 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BAF379-EF06-4EAB-904A-77628AB332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it?</a:t>
            </a:r>
          </a:p>
          <a:p>
            <a:endParaRPr lang="en-GB" dirty="0"/>
          </a:p>
          <a:p>
            <a:r>
              <a:rPr lang="en-GB" dirty="0"/>
              <a:t>Does it work?</a:t>
            </a:r>
          </a:p>
        </p:txBody>
      </p:sp>
    </p:spTree>
    <p:extLst>
      <p:ext uri="{BB962C8B-B14F-4D97-AF65-F5344CB8AC3E}">
        <p14:creationId xmlns:p14="http://schemas.microsoft.com/office/powerpoint/2010/main" val="3813091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9CD50-8732-4B02-9EAC-1E544D2E6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Place Value</a:t>
            </a:r>
            <a:endParaRPr lang="en-GB" dirty="0"/>
          </a:p>
        </p:txBody>
      </p:sp>
      <p:pic>
        <p:nvPicPr>
          <p:cNvPr id="1026" name="Picture 2" descr="The Best Place Value Grid Ever: Your Free Printable Concertina!">
            <a:extLst>
              <a:ext uri="{FF2B5EF4-FFF2-40B4-BE49-F238E27FC236}">
                <a16:creationId xmlns:a16="http://schemas.microsoft.com/office/drawing/2014/main" id="{42019470-354F-4529-8CEB-590EFE2E27A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321" y="1988598"/>
            <a:ext cx="10137887" cy="3311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76F36D6-1E70-47DE-899C-4AFF33A054B0}"/>
              </a:ext>
            </a:extLst>
          </p:cNvPr>
          <p:cNvSpPr txBox="1"/>
          <p:nvPr/>
        </p:nvSpPr>
        <p:spPr>
          <a:xfrm>
            <a:off x="825623" y="5454400"/>
            <a:ext cx="111769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Y3 - compare and order numbers up to 1000</a:t>
            </a:r>
          </a:p>
          <a:p>
            <a:r>
              <a:rPr lang="en-US" dirty="0"/>
              <a:t>Y4 - recognise the place value of each digit in a four-digit number (thousands, hundreds, tens, and ones)</a:t>
            </a:r>
          </a:p>
          <a:p>
            <a:r>
              <a:rPr lang="en-US" dirty="0"/>
              <a:t>Y5 - read, write, order and compare numbers to at least 1 000 000 and determine the value of each digit</a:t>
            </a:r>
          </a:p>
          <a:p>
            <a:r>
              <a:rPr lang="en-US" dirty="0"/>
              <a:t>Y6 - read, write, order and compare numbers up to 10 000 000 and determine the value of each digit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A1159F-24C1-45B9-B035-8E4E9182D0EB}"/>
              </a:ext>
            </a:extLst>
          </p:cNvPr>
          <p:cNvSpPr txBox="1"/>
          <p:nvPr/>
        </p:nvSpPr>
        <p:spPr>
          <a:xfrm>
            <a:off x="5465135" y="860369"/>
            <a:ext cx="48290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Increase the value of the digit(s) </a:t>
            </a:r>
            <a:r>
              <a:rPr lang="en-GB" b="1" u="sng" dirty="0">
                <a:solidFill>
                  <a:srgbClr val="FF0000"/>
                </a:solidFill>
              </a:rPr>
              <a:t>NOT</a:t>
            </a:r>
            <a:r>
              <a:rPr lang="en-GB" b="1" dirty="0">
                <a:solidFill>
                  <a:srgbClr val="FF0000"/>
                </a:solidFill>
              </a:rPr>
              <a:t> move the decimal point or add a ‘0’</a:t>
            </a:r>
          </a:p>
        </p:txBody>
      </p:sp>
    </p:spTree>
    <p:extLst>
      <p:ext uri="{BB962C8B-B14F-4D97-AF65-F5344CB8AC3E}">
        <p14:creationId xmlns:p14="http://schemas.microsoft.com/office/powerpoint/2010/main" val="1673194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B6F31-C239-4D8B-A111-78FA018FF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Four operations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1C9573-E653-4FF4-B4BB-86631BA4BD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6574" y="2471518"/>
            <a:ext cx="2622172" cy="3599316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/>
              <a:t>Subtraction</a:t>
            </a:r>
          </a:p>
          <a:p>
            <a:r>
              <a:rPr lang="en-US" dirty="0"/>
              <a:t>Minus</a:t>
            </a:r>
          </a:p>
          <a:p>
            <a:r>
              <a:rPr lang="en-US" dirty="0"/>
              <a:t>Take away</a:t>
            </a:r>
          </a:p>
          <a:p>
            <a:r>
              <a:rPr lang="en-US" dirty="0"/>
              <a:t>Less than</a:t>
            </a:r>
          </a:p>
          <a:p>
            <a:r>
              <a:rPr lang="en-US" dirty="0"/>
              <a:t>Decrease</a:t>
            </a:r>
          </a:p>
          <a:p>
            <a:r>
              <a:rPr lang="en-US" dirty="0"/>
              <a:t>Difference</a:t>
            </a: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90B916D-0699-435F-874B-84CB8015594E}"/>
              </a:ext>
            </a:extLst>
          </p:cNvPr>
          <p:cNvSpPr txBox="1">
            <a:spLocks/>
          </p:cNvSpPr>
          <p:nvPr/>
        </p:nvSpPr>
        <p:spPr>
          <a:xfrm>
            <a:off x="726190" y="2471518"/>
            <a:ext cx="2622172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u="sng" dirty="0"/>
              <a:t>Addition</a:t>
            </a:r>
          </a:p>
          <a:p>
            <a:r>
              <a:rPr lang="en-US" dirty="0"/>
              <a:t>Add</a:t>
            </a:r>
          </a:p>
          <a:p>
            <a:r>
              <a:rPr lang="en-US" dirty="0"/>
              <a:t>Plus</a:t>
            </a:r>
          </a:p>
          <a:p>
            <a:r>
              <a:rPr lang="en-US" dirty="0"/>
              <a:t>More than</a:t>
            </a:r>
          </a:p>
          <a:p>
            <a:r>
              <a:rPr lang="en-US" dirty="0"/>
              <a:t>Sum</a:t>
            </a:r>
          </a:p>
          <a:p>
            <a:r>
              <a:rPr lang="en-US" dirty="0"/>
              <a:t>Increase</a:t>
            </a:r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C534C0E-D7D5-412B-8FE3-D2FE3BD5FC1F}"/>
              </a:ext>
            </a:extLst>
          </p:cNvPr>
          <p:cNvSpPr txBox="1">
            <a:spLocks/>
          </p:cNvSpPr>
          <p:nvPr/>
        </p:nvSpPr>
        <p:spPr>
          <a:xfrm>
            <a:off x="8303805" y="2505456"/>
            <a:ext cx="2622172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u="sng" dirty="0"/>
              <a:t>Division</a:t>
            </a:r>
          </a:p>
          <a:p>
            <a:r>
              <a:rPr lang="en-US" dirty="0"/>
              <a:t>Groups of</a:t>
            </a:r>
          </a:p>
          <a:p>
            <a:r>
              <a:rPr lang="en-US" dirty="0"/>
              <a:t>Quotient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72197F3-0E37-4B9B-9024-6BDDC70BE391}"/>
              </a:ext>
            </a:extLst>
          </p:cNvPr>
          <p:cNvSpPr txBox="1">
            <a:spLocks/>
          </p:cNvSpPr>
          <p:nvPr/>
        </p:nvSpPr>
        <p:spPr>
          <a:xfrm>
            <a:off x="5388746" y="2505456"/>
            <a:ext cx="2622172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u="sng" dirty="0"/>
              <a:t>Multiplication</a:t>
            </a:r>
          </a:p>
          <a:p>
            <a:r>
              <a:rPr lang="en-US" dirty="0"/>
              <a:t>Times</a:t>
            </a:r>
          </a:p>
          <a:p>
            <a:r>
              <a:rPr lang="en-US" dirty="0"/>
              <a:t>Product</a:t>
            </a:r>
          </a:p>
          <a:p>
            <a:r>
              <a:rPr lang="en-US" dirty="0"/>
              <a:t>Lots of</a:t>
            </a:r>
          </a:p>
        </p:txBody>
      </p:sp>
    </p:spTree>
    <p:extLst>
      <p:ext uri="{BB962C8B-B14F-4D97-AF65-F5344CB8AC3E}">
        <p14:creationId xmlns:p14="http://schemas.microsoft.com/office/powerpoint/2010/main" val="4112139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0C0EF-DB56-453C-B529-2B26BDB5D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Four operations</a:t>
            </a:r>
            <a:endParaRPr lang="en-GB" dirty="0"/>
          </a:p>
        </p:txBody>
      </p:sp>
      <p:pic>
        <p:nvPicPr>
          <p:cNvPr id="2050" name="Picture 2" descr="30+ Free Printable Graph Paper Templates (Word, PDF) ᐅ TemplateLab">
            <a:extLst>
              <a:ext uri="{FF2B5EF4-FFF2-40B4-BE49-F238E27FC236}">
                <a16:creationId xmlns:a16="http://schemas.microsoft.com/office/drawing/2014/main" id="{D91F66E9-937C-4260-B8F3-743F4FD376C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4" t="18258" r="11842" b="13705"/>
          <a:stretch/>
        </p:blipFill>
        <p:spPr bwMode="auto">
          <a:xfrm>
            <a:off x="8019495" y="2260659"/>
            <a:ext cx="4003829" cy="431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A1DE8B8-B3F2-490D-9432-429354F874D9}"/>
              </a:ext>
            </a:extLst>
          </p:cNvPr>
          <p:cNvSpPr txBox="1"/>
          <p:nvPr/>
        </p:nvSpPr>
        <p:spPr>
          <a:xfrm>
            <a:off x="772357" y="2028084"/>
            <a:ext cx="31160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400" dirty="0"/>
              <a:t>4562 + 1363</a:t>
            </a:r>
          </a:p>
          <a:p>
            <a:pPr marL="342900" indent="-342900">
              <a:buAutoNum type="arabicPeriod"/>
            </a:pPr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/>
              <a:t>6578 – 2295</a:t>
            </a:r>
          </a:p>
          <a:p>
            <a:pPr marL="342900" indent="-342900">
              <a:buAutoNum type="arabicPeriod"/>
            </a:pPr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/>
              <a:t>5623 x 7</a:t>
            </a:r>
          </a:p>
          <a:p>
            <a:pPr marL="342900" indent="-342900">
              <a:buAutoNum type="arabicPeriod"/>
            </a:pPr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/>
              <a:t>2792 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÷ 8</a:t>
            </a:r>
            <a:endParaRPr lang="en-GB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64BCD2-ECE6-4048-B0B6-AA6EF3AD3F03}"/>
              </a:ext>
            </a:extLst>
          </p:cNvPr>
          <p:cNvSpPr txBox="1"/>
          <p:nvPr/>
        </p:nvSpPr>
        <p:spPr>
          <a:xfrm>
            <a:off x="168676" y="4705740"/>
            <a:ext cx="78508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Y3 - add and subtract numbers with up to three digits</a:t>
            </a:r>
          </a:p>
          <a:p>
            <a:r>
              <a:rPr lang="en-US" dirty="0"/>
              <a:t>Y4 - add and subtract numbers with up to 4 digits using the formal written methods</a:t>
            </a:r>
          </a:p>
          <a:p>
            <a:r>
              <a:rPr lang="en-US" dirty="0"/>
              <a:t>Y5 - add and subtract whole numbers with more than 4 digits, including using formal written methods</a:t>
            </a:r>
          </a:p>
          <a:p>
            <a:r>
              <a:rPr lang="en-US" dirty="0"/>
              <a:t>Y6 - multiply multi-digit numbers up to 4 digits by a two-digit whole number using the formal written method of long multiplication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D5E03A-4114-4471-A336-98568F34CDA9}"/>
              </a:ext>
            </a:extLst>
          </p:cNvPr>
          <p:cNvSpPr txBox="1"/>
          <p:nvPr/>
        </p:nvSpPr>
        <p:spPr>
          <a:xfrm>
            <a:off x="5487251" y="1200611"/>
            <a:ext cx="4829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Exchange </a:t>
            </a:r>
            <a:r>
              <a:rPr lang="en-GB" b="1" u="sng" dirty="0">
                <a:solidFill>
                  <a:srgbClr val="FF0000"/>
                </a:solidFill>
              </a:rPr>
              <a:t>NOT</a:t>
            </a:r>
            <a:r>
              <a:rPr lang="en-GB" b="1" dirty="0">
                <a:solidFill>
                  <a:srgbClr val="FF0000"/>
                </a:solidFill>
              </a:rPr>
              <a:t> carry</a:t>
            </a:r>
          </a:p>
        </p:txBody>
      </p:sp>
    </p:spTree>
    <p:extLst>
      <p:ext uri="{BB962C8B-B14F-4D97-AF65-F5344CB8AC3E}">
        <p14:creationId xmlns:p14="http://schemas.microsoft.com/office/powerpoint/2010/main" val="3631368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95DAC-1F59-45EF-8EF4-307466298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Fractions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A5A9A2-75F5-4E36-87DF-441DC7F4C0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8833" y="2494651"/>
            <a:ext cx="1882066" cy="7436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Numerator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80588C-FF21-4B44-AFAA-CA5B2B3DD287}"/>
              </a:ext>
            </a:extLst>
          </p:cNvPr>
          <p:cNvSpPr txBox="1"/>
          <p:nvPr/>
        </p:nvSpPr>
        <p:spPr>
          <a:xfrm>
            <a:off x="2760955" y="2032986"/>
            <a:ext cx="4172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2</a:t>
            </a:r>
            <a:endParaRPr lang="en-GB" sz="5400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79EA44-8F33-4A02-ABD4-33989FE4218D}"/>
              </a:ext>
            </a:extLst>
          </p:cNvPr>
          <p:cNvSpPr txBox="1"/>
          <p:nvPr/>
        </p:nvSpPr>
        <p:spPr>
          <a:xfrm>
            <a:off x="2760955" y="3155136"/>
            <a:ext cx="4172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5</a:t>
            </a:r>
            <a:endParaRPr lang="en-GB" sz="5400" dirty="0">
              <a:solidFill>
                <a:schemeClr val="bg1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75F4769-F5F0-49AB-8519-E4AC6BFE611E}"/>
              </a:ext>
            </a:extLst>
          </p:cNvPr>
          <p:cNvCxnSpPr/>
          <p:nvPr/>
        </p:nvCxnSpPr>
        <p:spPr>
          <a:xfrm>
            <a:off x="2574524" y="3080551"/>
            <a:ext cx="88776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482D5C6B-1D96-461F-8E40-26884A712E1C}"/>
              </a:ext>
            </a:extLst>
          </p:cNvPr>
          <p:cNvCxnSpPr/>
          <p:nvPr/>
        </p:nvCxnSpPr>
        <p:spPr>
          <a:xfrm flipH="1">
            <a:off x="4003829" y="2681056"/>
            <a:ext cx="2024109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6AB0B14-ECEF-452D-9E86-EAB60054741B}"/>
              </a:ext>
            </a:extLst>
          </p:cNvPr>
          <p:cNvCxnSpPr/>
          <p:nvPr/>
        </p:nvCxnSpPr>
        <p:spPr>
          <a:xfrm flipH="1">
            <a:off x="3783367" y="3712346"/>
            <a:ext cx="2024109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663E097-46DC-42FE-A1C2-C046AECE56D9}"/>
              </a:ext>
            </a:extLst>
          </p:cNvPr>
          <p:cNvSpPr txBox="1">
            <a:spLocks/>
          </p:cNvSpPr>
          <p:nvPr/>
        </p:nvSpPr>
        <p:spPr>
          <a:xfrm>
            <a:off x="6096000" y="3492450"/>
            <a:ext cx="2087733" cy="743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>
                <a:solidFill>
                  <a:schemeClr val="bg1"/>
                </a:solidFill>
              </a:rPr>
              <a:t>Denominator</a:t>
            </a:r>
          </a:p>
        </p:txBody>
      </p:sp>
    </p:spTree>
    <p:extLst>
      <p:ext uri="{BB962C8B-B14F-4D97-AF65-F5344CB8AC3E}">
        <p14:creationId xmlns:p14="http://schemas.microsoft.com/office/powerpoint/2010/main" val="4026230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B8087-E03A-4968-841E-83DF46EA0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Equivalent fractions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F22346-2F71-4737-8D68-6CBD050E1B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2" y="2336873"/>
            <a:ext cx="544796" cy="6904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4400" dirty="0">
                <a:solidFill>
                  <a:schemeClr val="bg1"/>
                </a:solidFill>
              </a:rPr>
              <a:t>1</a:t>
            </a:r>
            <a:endParaRPr lang="en-GB" sz="4400" dirty="0">
              <a:solidFill>
                <a:schemeClr val="bg1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E4CF913-F18E-448D-A5FE-C981EBBEF7E2}"/>
              </a:ext>
            </a:extLst>
          </p:cNvPr>
          <p:cNvSpPr txBox="1">
            <a:spLocks/>
          </p:cNvSpPr>
          <p:nvPr/>
        </p:nvSpPr>
        <p:spPr>
          <a:xfrm>
            <a:off x="680322" y="3429000"/>
            <a:ext cx="544796" cy="6904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400" dirty="0">
                <a:solidFill>
                  <a:schemeClr val="bg1"/>
                </a:solidFill>
              </a:rPr>
              <a:t>4</a:t>
            </a:r>
            <a:endParaRPr lang="en-GB" sz="4400" dirty="0">
              <a:solidFill>
                <a:schemeClr val="bg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6923071-363E-488F-BB56-6CBF4C426111}"/>
              </a:ext>
            </a:extLst>
          </p:cNvPr>
          <p:cNvCxnSpPr/>
          <p:nvPr/>
        </p:nvCxnSpPr>
        <p:spPr>
          <a:xfrm>
            <a:off x="417250" y="3124940"/>
            <a:ext cx="102093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B09C073-6CC8-408B-900B-B5783AE8A8E4}"/>
              </a:ext>
            </a:extLst>
          </p:cNvPr>
          <p:cNvSpPr txBox="1">
            <a:spLocks/>
          </p:cNvSpPr>
          <p:nvPr/>
        </p:nvSpPr>
        <p:spPr>
          <a:xfrm>
            <a:off x="3025507" y="4333423"/>
            <a:ext cx="544796" cy="6904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400" dirty="0">
                <a:solidFill>
                  <a:schemeClr val="bg1"/>
                </a:solidFill>
              </a:rPr>
              <a:t>3</a:t>
            </a:r>
            <a:endParaRPr lang="en-GB" sz="4400" dirty="0">
              <a:solidFill>
                <a:schemeClr val="bg1"/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1194AD1-96B6-4F0E-ADE1-832FAAE4B6DF}"/>
              </a:ext>
            </a:extLst>
          </p:cNvPr>
          <p:cNvSpPr txBox="1">
            <a:spLocks/>
          </p:cNvSpPr>
          <p:nvPr/>
        </p:nvSpPr>
        <p:spPr>
          <a:xfrm>
            <a:off x="3025507" y="5425550"/>
            <a:ext cx="544796" cy="6904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400" dirty="0">
                <a:solidFill>
                  <a:schemeClr val="bg1"/>
                </a:solidFill>
              </a:rPr>
              <a:t>9</a:t>
            </a:r>
            <a:endParaRPr lang="en-GB" sz="4400" dirty="0">
              <a:solidFill>
                <a:schemeClr val="bg1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E4FB43F-1C94-48CE-AE99-121C3883D2B3}"/>
              </a:ext>
            </a:extLst>
          </p:cNvPr>
          <p:cNvCxnSpPr/>
          <p:nvPr/>
        </p:nvCxnSpPr>
        <p:spPr>
          <a:xfrm>
            <a:off x="2762435" y="5121490"/>
            <a:ext cx="102093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6DA9E6A-CEC3-465D-9FAA-F35EC3C8A943}"/>
              </a:ext>
            </a:extLst>
          </p:cNvPr>
          <p:cNvSpPr txBox="1">
            <a:spLocks/>
          </p:cNvSpPr>
          <p:nvPr/>
        </p:nvSpPr>
        <p:spPr>
          <a:xfrm>
            <a:off x="5981770" y="2434528"/>
            <a:ext cx="544796" cy="690412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400" dirty="0">
                <a:solidFill>
                  <a:schemeClr val="bg1"/>
                </a:solidFill>
              </a:rPr>
              <a:t>11</a:t>
            </a:r>
            <a:endParaRPr lang="en-GB" sz="4400" dirty="0">
              <a:solidFill>
                <a:schemeClr val="bg1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D8B94027-647C-4B8F-9AD4-15EB2B751C70}"/>
              </a:ext>
            </a:extLst>
          </p:cNvPr>
          <p:cNvSpPr txBox="1">
            <a:spLocks/>
          </p:cNvSpPr>
          <p:nvPr/>
        </p:nvSpPr>
        <p:spPr>
          <a:xfrm>
            <a:off x="5981770" y="3526655"/>
            <a:ext cx="544796" cy="690412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400" dirty="0">
                <a:solidFill>
                  <a:schemeClr val="bg1"/>
                </a:solidFill>
              </a:rPr>
              <a:t>15</a:t>
            </a:r>
            <a:endParaRPr lang="en-GB" sz="4400" dirty="0">
              <a:solidFill>
                <a:schemeClr val="bg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F6D7A2D-60BA-42F2-9264-514589AC691D}"/>
              </a:ext>
            </a:extLst>
          </p:cNvPr>
          <p:cNvCxnSpPr/>
          <p:nvPr/>
        </p:nvCxnSpPr>
        <p:spPr>
          <a:xfrm>
            <a:off x="5718698" y="3222595"/>
            <a:ext cx="102093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6708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5C877-E6A5-4C61-8ED6-58D29B8B8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Adding and subtracting fractions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F0CA3-31CA-4859-8CB5-887F1B0560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5648" y="2512310"/>
            <a:ext cx="544797" cy="9166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>
                <a:solidFill>
                  <a:schemeClr val="bg1"/>
                </a:solidFill>
              </a:rPr>
              <a:t>+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C6F052F-6DF1-4611-8C31-D64293D497ED}"/>
              </a:ext>
            </a:extLst>
          </p:cNvPr>
          <p:cNvSpPr txBox="1">
            <a:spLocks/>
          </p:cNvSpPr>
          <p:nvPr/>
        </p:nvSpPr>
        <p:spPr>
          <a:xfrm>
            <a:off x="1105624" y="2336873"/>
            <a:ext cx="544796" cy="6904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400" dirty="0">
                <a:solidFill>
                  <a:schemeClr val="bg1"/>
                </a:solidFill>
              </a:rPr>
              <a:t>2</a:t>
            </a:r>
            <a:endParaRPr lang="en-GB" sz="4400" dirty="0">
              <a:solidFill>
                <a:schemeClr val="bg1"/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EFBE221-753A-4873-BFA0-88F6FD440989}"/>
              </a:ext>
            </a:extLst>
          </p:cNvPr>
          <p:cNvSpPr txBox="1">
            <a:spLocks/>
          </p:cNvSpPr>
          <p:nvPr/>
        </p:nvSpPr>
        <p:spPr>
          <a:xfrm>
            <a:off x="1105624" y="3429000"/>
            <a:ext cx="544796" cy="6904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400" dirty="0">
                <a:solidFill>
                  <a:schemeClr val="bg1"/>
                </a:solidFill>
              </a:rPr>
              <a:t>6</a:t>
            </a:r>
            <a:endParaRPr lang="en-GB" sz="4400" dirty="0">
              <a:solidFill>
                <a:schemeClr val="bg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76987CE-1366-4975-BF74-E8568D49F61C}"/>
              </a:ext>
            </a:extLst>
          </p:cNvPr>
          <p:cNvCxnSpPr/>
          <p:nvPr/>
        </p:nvCxnSpPr>
        <p:spPr>
          <a:xfrm>
            <a:off x="842552" y="3124940"/>
            <a:ext cx="102093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593E23C-7A2A-47C5-BB81-BF519C0D799B}"/>
              </a:ext>
            </a:extLst>
          </p:cNvPr>
          <p:cNvSpPr txBox="1">
            <a:spLocks/>
          </p:cNvSpPr>
          <p:nvPr/>
        </p:nvSpPr>
        <p:spPr>
          <a:xfrm>
            <a:off x="3235680" y="2336873"/>
            <a:ext cx="544796" cy="6904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400" dirty="0">
                <a:solidFill>
                  <a:schemeClr val="bg1"/>
                </a:solidFill>
              </a:rPr>
              <a:t>3</a:t>
            </a:r>
            <a:endParaRPr lang="en-GB" sz="4400" dirty="0">
              <a:solidFill>
                <a:schemeClr val="bg1"/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B2BC0DF-6DFF-4208-94F2-7FAA996B7573}"/>
              </a:ext>
            </a:extLst>
          </p:cNvPr>
          <p:cNvSpPr txBox="1">
            <a:spLocks/>
          </p:cNvSpPr>
          <p:nvPr/>
        </p:nvSpPr>
        <p:spPr>
          <a:xfrm>
            <a:off x="3235680" y="3429000"/>
            <a:ext cx="544796" cy="6904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400" dirty="0">
                <a:solidFill>
                  <a:schemeClr val="bg1"/>
                </a:solidFill>
              </a:rPr>
              <a:t>6</a:t>
            </a:r>
            <a:endParaRPr lang="en-GB" sz="4400" dirty="0">
              <a:solidFill>
                <a:schemeClr val="bg1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E5C89F8-96C8-45DB-9A6A-F486469DB9AD}"/>
              </a:ext>
            </a:extLst>
          </p:cNvPr>
          <p:cNvCxnSpPr/>
          <p:nvPr/>
        </p:nvCxnSpPr>
        <p:spPr>
          <a:xfrm>
            <a:off x="2972608" y="3124940"/>
            <a:ext cx="102093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8425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8D82B-47B4-4905-A887-FA126DC54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Multi-step problems</a:t>
            </a:r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89A38FA-990E-42E8-852E-A4B17B5742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98940" y="2411642"/>
            <a:ext cx="3215919" cy="20347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A81F851-ADEF-4C5E-A138-2319A9704A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321" y="2241748"/>
            <a:ext cx="3215919" cy="196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451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7EB0A-88B1-472E-BBF4-3D7625987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Multi-step problems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FF74A-D497-4738-97F2-72752AC0D1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Sandwich = £2.35</a:t>
            </a:r>
          </a:p>
          <a:p>
            <a:pPr marL="0" indent="0">
              <a:buNone/>
            </a:pPr>
            <a:r>
              <a:rPr lang="en-US" dirty="0"/>
              <a:t>Drink = £1.30</a:t>
            </a:r>
          </a:p>
          <a:p>
            <a:pPr marL="0" indent="0">
              <a:buNone/>
            </a:pPr>
            <a:r>
              <a:rPr lang="en-US" dirty="0"/>
              <a:t>Crisps = 80p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James buys 2 sandwiches, a drink and 2 bags of crisps. If he pays with a £10 note, how much change will he get back?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22361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D2541-04C9-4C58-82BD-A3392DA2D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Times 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BAF379-EF06-4EAB-904A-77628AB332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we use to help</a:t>
            </a:r>
          </a:p>
          <a:p>
            <a:endParaRPr lang="en-GB" dirty="0"/>
          </a:p>
          <a:p>
            <a:r>
              <a:rPr lang="en-GB" dirty="0"/>
              <a:t>How we TEACH multiplication/division facts</a:t>
            </a:r>
          </a:p>
        </p:txBody>
      </p:sp>
    </p:spTree>
    <p:extLst>
      <p:ext uri="{BB962C8B-B14F-4D97-AF65-F5344CB8AC3E}">
        <p14:creationId xmlns:p14="http://schemas.microsoft.com/office/powerpoint/2010/main" val="2491324537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65265E8D840C428CCB14649FD3EA73" ma:contentTypeVersion="18" ma:contentTypeDescription="Create a new document." ma:contentTypeScope="" ma:versionID="0acead1f4c0803c8948ccd3ff144d7bc">
  <xsd:schema xmlns:xsd="http://www.w3.org/2001/XMLSchema" xmlns:xs="http://www.w3.org/2001/XMLSchema" xmlns:p="http://schemas.microsoft.com/office/2006/metadata/properties" xmlns:ns3="9c80f28c-19c8-4504-888b-54df48be5f9e" xmlns:ns4="a5b68b10-409d-4dab-84b9-1307654662ef" targetNamespace="http://schemas.microsoft.com/office/2006/metadata/properties" ma:root="true" ma:fieldsID="113b346984232f6c8798ff66eb9aa70b" ns3:_="" ns4:_="">
    <xsd:import namespace="9c80f28c-19c8-4504-888b-54df48be5f9e"/>
    <xsd:import namespace="a5b68b10-409d-4dab-84b9-1307654662e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80f28c-19c8-4504-888b-54df48be5f9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description="" ma:indexed="true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b68b10-409d-4dab-84b9-1307654662e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c80f28c-19c8-4504-888b-54df48be5f9e" xsi:nil="true"/>
  </documentManagement>
</p:properties>
</file>

<file path=customXml/itemProps1.xml><?xml version="1.0" encoding="utf-8"?>
<ds:datastoreItem xmlns:ds="http://schemas.openxmlformats.org/officeDocument/2006/customXml" ds:itemID="{4379CE41-406F-4981-A6FB-965B72C79F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80f28c-19c8-4504-888b-54df48be5f9e"/>
    <ds:schemaRef ds:uri="a5b68b10-409d-4dab-84b9-1307654662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409F7A-C3FC-4A76-8822-C0A13D141F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E4FF426-BEBA-4859-8C53-CF44854233CA}">
  <ds:schemaRefs>
    <ds:schemaRef ds:uri="http://www.w3.org/XML/1998/namespace"/>
    <ds:schemaRef ds:uri="http://schemas.microsoft.com/office/2006/documentManagement/types"/>
    <ds:schemaRef ds:uri="http://purl.org/dc/elements/1.1/"/>
    <ds:schemaRef ds:uri="http://purl.org/dc/terms/"/>
    <ds:schemaRef ds:uri="http://schemas.microsoft.com/office/infopath/2007/PartnerControls"/>
    <ds:schemaRef ds:uri="9c80f28c-19c8-4504-888b-54df48be5f9e"/>
    <ds:schemaRef ds:uri="http://schemas.microsoft.com/office/2006/metadata/properties"/>
    <ds:schemaRef ds:uri="http://schemas.openxmlformats.org/package/2006/metadata/core-properties"/>
    <ds:schemaRef ds:uri="a5b68b10-409d-4dab-84b9-1307654662ef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0</TotalTime>
  <Words>332</Words>
  <Application>Microsoft Office PowerPoint</Application>
  <PresentationFormat>Widescreen</PresentationFormat>
  <Paragraphs>78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Trebuchet MS</vt:lpstr>
      <vt:lpstr>Berlin</vt:lpstr>
      <vt:lpstr>KS2 Maths parent workshop</vt:lpstr>
      <vt:lpstr>Purpose</vt:lpstr>
      <vt:lpstr>GLOW Maths</vt:lpstr>
      <vt:lpstr>Place Value</vt:lpstr>
      <vt:lpstr>Four operations</vt:lpstr>
      <vt:lpstr>Four operations</vt:lpstr>
      <vt:lpstr>Fractions</vt:lpstr>
      <vt:lpstr>Equivalent fractions</vt:lpstr>
      <vt:lpstr>Adding and subtracting fractions</vt:lpstr>
      <vt:lpstr>Multi-step problems</vt:lpstr>
      <vt:lpstr>Multi-step problems</vt:lpstr>
      <vt:lpstr>Times Tables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KS2 Maths parent workshop</dc:title>
  <dc:creator>DEaton</dc:creator>
  <cp:lastModifiedBy>DEaton</cp:lastModifiedBy>
  <cp:revision>9</cp:revision>
  <dcterms:created xsi:type="dcterms:W3CDTF">2023-06-26T05:32:14Z</dcterms:created>
  <dcterms:modified xsi:type="dcterms:W3CDTF">2024-09-12T10:30:01Z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0x0101007C65265E8D840C428CCB14649FD3EA73</vt:lpwstr>
  </property>
</Properties>
</file>